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74" r:id="rId11"/>
    <p:sldId id="277" r:id="rId12"/>
    <p:sldId id="275" r:id="rId13"/>
    <p:sldId id="276"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Poppins" panose="00000500000000000000" pitchFamily="2" charset="0"/>
      <p:regular r:id="rId23"/>
      <p:bold r:id="rId24"/>
      <p:italic r:id="rId25"/>
      <p:boldItalic r:id="rId26"/>
    </p:embeddedFont>
    <p:embeddedFont>
      <p:font typeface="Poppins Bold" panose="020B0604020202020204" charset="0"/>
      <p:regular r:id="rId27"/>
    </p:embeddedFont>
    <p:embeddedFont>
      <p:font typeface="Poppins Semi-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3" d="100"/>
          <a:sy n="63" d="100"/>
        </p:scale>
        <p:origin x="109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svg"/><Relationship Id="rId7" Type="http://schemas.openxmlformats.org/officeDocument/2006/relationships/image" Target="../media/image42.svg"/><Relationship Id="rId12" Type="http://schemas.openxmlformats.org/officeDocument/2006/relationships/image" Target="../media/image6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65.png"/><Relationship Id="rId5" Type="http://schemas.openxmlformats.org/officeDocument/2006/relationships/image" Target="../media/image29.svg"/><Relationship Id="rId10" Type="http://schemas.openxmlformats.org/officeDocument/2006/relationships/image" Target="../media/image64.png"/><Relationship Id="rId4" Type="http://schemas.openxmlformats.org/officeDocument/2006/relationships/image" Target="../media/image28.png"/><Relationship Id="rId9" Type="http://schemas.openxmlformats.org/officeDocument/2006/relationships/image" Target="../media/image63.sv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0.svg"/><Relationship Id="rId7" Type="http://schemas.openxmlformats.org/officeDocument/2006/relationships/image" Target="../media/image68.svg"/><Relationship Id="rId12" Type="http://schemas.openxmlformats.org/officeDocument/2006/relationships/image" Target="../media/image7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29.svg"/><Relationship Id="rId10" Type="http://schemas.openxmlformats.org/officeDocument/2006/relationships/image" Target="../media/image71.jpeg"/><Relationship Id="rId4" Type="http://schemas.openxmlformats.org/officeDocument/2006/relationships/image" Target="../media/image28.png"/><Relationship Id="rId9" Type="http://schemas.openxmlformats.org/officeDocument/2006/relationships/image" Target="../media/image70.sv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0.svg"/><Relationship Id="rId7" Type="http://schemas.openxmlformats.org/officeDocument/2006/relationships/image" Target="../media/image42.svg"/><Relationship Id="rId12" Type="http://schemas.openxmlformats.org/officeDocument/2006/relationships/image" Target="../media/image78.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77.jpeg"/><Relationship Id="rId5" Type="http://schemas.openxmlformats.org/officeDocument/2006/relationships/image" Target="../media/image29.svg"/><Relationship Id="rId10" Type="http://schemas.openxmlformats.org/officeDocument/2006/relationships/image" Target="../media/image76.png"/><Relationship Id="rId4" Type="http://schemas.openxmlformats.org/officeDocument/2006/relationships/image" Target="../media/image28.png"/><Relationship Id="rId9" Type="http://schemas.openxmlformats.org/officeDocument/2006/relationships/image" Target="../media/image75.svg"/></Relationships>
</file>

<file path=ppt/slides/_rels/slide1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10.svg"/><Relationship Id="rId7" Type="http://schemas.openxmlformats.org/officeDocument/2006/relationships/image" Target="../media/image82.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jpeg"/></Relationships>
</file>

<file path=ppt/slides/_rels/slide18.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10.svg"/><Relationship Id="rId7" Type="http://schemas.openxmlformats.org/officeDocument/2006/relationships/image" Target="../media/image88.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pn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svg"/><Relationship Id="rId7" Type="http://schemas.openxmlformats.org/officeDocument/2006/relationships/image" Target="../media/image9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10.svg"/><Relationship Id="rId21" Type="http://schemas.openxmlformats.org/officeDocument/2006/relationships/image" Target="../media/image31.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5" Type="http://schemas.openxmlformats.org/officeDocument/2006/relationships/image" Target="../media/image35.svg"/><Relationship Id="rId2" Type="http://schemas.openxmlformats.org/officeDocument/2006/relationships/image" Target="../media/image9.pn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24" Type="http://schemas.openxmlformats.org/officeDocument/2006/relationships/image" Target="../media/image34.png"/><Relationship Id="rId5" Type="http://schemas.openxmlformats.org/officeDocument/2006/relationships/image" Target="../media/image15.svg"/><Relationship Id="rId15" Type="http://schemas.openxmlformats.org/officeDocument/2006/relationships/image" Target="../media/image25.svg"/><Relationship Id="rId23" Type="http://schemas.openxmlformats.org/officeDocument/2006/relationships/image" Target="../media/image33.svg"/><Relationship Id="rId10" Type="http://schemas.openxmlformats.org/officeDocument/2006/relationships/image" Target="../media/image20.png"/><Relationship Id="rId19" Type="http://schemas.openxmlformats.org/officeDocument/2006/relationships/image" Target="../media/image29.sv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0.svg"/><Relationship Id="rId7" Type="http://schemas.openxmlformats.org/officeDocument/2006/relationships/image" Target="../media/image16.png"/><Relationship Id="rId12"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39.png"/><Relationship Id="rId5" Type="http://schemas.openxmlformats.org/officeDocument/2006/relationships/image" Target="../media/image20.png"/><Relationship Id="rId10" Type="http://schemas.openxmlformats.org/officeDocument/2006/relationships/image" Target="../media/image38.svg"/><Relationship Id="rId4" Type="http://schemas.openxmlformats.org/officeDocument/2006/relationships/image" Target="../media/image36.jpe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10.svg"/><Relationship Id="rId21" Type="http://schemas.openxmlformats.org/officeDocument/2006/relationships/image" Target="../media/image56.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9.png"/><Relationship Id="rId16" Type="http://schemas.openxmlformats.org/officeDocument/2006/relationships/image" Target="../media/image51.svg"/><Relationship Id="rId20"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17.svg"/><Relationship Id="rId15" Type="http://schemas.openxmlformats.org/officeDocument/2006/relationships/image" Target="../media/image50.png"/><Relationship Id="rId23" Type="http://schemas.openxmlformats.org/officeDocument/2006/relationships/image" Target="../media/image58.sv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16.png"/><Relationship Id="rId9" Type="http://schemas.openxmlformats.org/officeDocument/2006/relationships/image" Target="../media/image44.svg"/><Relationship Id="rId14" Type="http://schemas.openxmlformats.org/officeDocument/2006/relationships/image" Target="../media/image49.svg"/><Relationship Id="rId22"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77208" y="-3020378"/>
            <a:ext cx="12770287" cy="21249985"/>
            <a:chOff x="0" y="0"/>
            <a:chExt cx="17027049" cy="28333313"/>
          </a:xfrm>
        </p:grpSpPr>
        <p:grpSp>
          <p:nvGrpSpPr>
            <p:cNvPr id="3" name="Group 3"/>
            <p:cNvGrpSpPr>
              <a:grpSpLocks noChangeAspect="1"/>
            </p:cNvGrpSpPr>
            <p:nvPr/>
          </p:nvGrpSpPr>
          <p:grpSpPr>
            <a:xfrm>
              <a:off x="5334364" y="3746472"/>
              <a:ext cx="10892095" cy="14905568"/>
              <a:chOff x="0" y="0"/>
              <a:chExt cx="23248112" cy="31814478"/>
            </a:xfrm>
          </p:grpSpPr>
          <p:sp>
            <p:nvSpPr>
              <p:cNvPr id="4" name="Freeform 4"/>
              <p:cNvSpPr/>
              <p:nvPr/>
            </p:nvSpPr>
            <p:spPr>
              <a:xfrm>
                <a:off x="0" y="0"/>
                <a:ext cx="23248113" cy="31814517"/>
              </a:xfrm>
              <a:custGeom>
                <a:avLst/>
                <a:gdLst/>
                <a:ahLst/>
                <a:cxnLst/>
                <a:rect l="l" t="t" r="r" b="b"/>
                <a:pathLst>
                  <a:path w="23248113" h="31814517">
                    <a:moveTo>
                      <a:pt x="10775061" y="0"/>
                    </a:moveTo>
                    <a:lnTo>
                      <a:pt x="0" y="14652625"/>
                    </a:lnTo>
                    <a:lnTo>
                      <a:pt x="13368910" y="31814517"/>
                    </a:lnTo>
                    <a:lnTo>
                      <a:pt x="23248113" y="31814517"/>
                    </a:lnTo>
                    <a:lnTo>
                      <a:pt x="23248113" y="0"/>
                    </a:lnTo>
                    <a:close/>
                  </a:path>
                </a:pathLst>
              </a:custGeom>
              <a:blipFill>
                <a:blip r:embed="rId2"/>
                <a:stretch>
                  <a:fillRect l="-60467" r="-44804"/>
                </a:stretch>
              </a:blipFill>
            </p:spPr>
            <p:txBody>
              <a:bodyPr/>
              <a:lstStyle/>
              <a:p>
                <a:endParaRPr lang="bg-BG"/>
              </a:p>
            </p:txBody>
          </p:sp>
        </p:grpSp>
        <p:grpSp>
          <p:nvGrpSpPr>
            <p:cNvPr id="5" name="Group 5"/>
            <p:cNvGrpSpPr/>
            <p:nvPr/>
          </p:nvGrpSpPr>
          <p:grpSpPr>
            <a:xfrm rot="-10800000">
              <a:off x="3499205" y="2657428"/>
              <a:ext cx="6099687" cy="3913079"/>
              <a:chOff x="0" y="0"/>
              <a:chExt cx="1108615" cy="711200"/>
            </a:xfrm>
          </p:grpSpPr>
          <p:sp>
            <p:nvSpPr>
              <p:cNvPr id="6" name="Freeform 6"/>
              <p:cNvSpPr/>
              <p:nvPr/>
            </p:nvSpPr>
            <p:spPr>
              <a:xfrm>
                <a:off x="0" y="0"/>
                <a:ext cx="1108615" cy="711200"/>
              </a:xfrm>
              <a:custGeom>
                <a:avLst/>
                <a:gdLst/>
                <a:ahLst/>
                <a:cxnLst/>
                <a:rect l="l" t="t" r="r" b="b"/>
                <a:pathLst>
                  <a:path w="1108615" h="711200">
                    <a:moveTo>
                      <a:pt x="554307" y="0"/>
                    </a:moveTo>
                    <a:lnTo>
                      <a:pt x="1108615" y="711200"/>
                    </a:lnTo>
                    <a:lnTo>
                      <a:pt x="0" y="711200"/>
                    </a:lnTo>
                    <a:lnTo>
                      <a:pt x="554307" y="0"/>
                    </a:lnTo>
                    <a:close/>
                  </a:path>
                </a:pathLst>
              </a:custGeom>
              <a:solidFill>
                <a:srgbClr val="393939"/>
              </a:solidFill>
            </p:spPr>
            <p:txBody>
              <a:bodyPr/>
              <a:lstStyle/>
              <a:p>
                <a:endParaRPr lang="bg-BG"/>
              </a:p>
            </p:txBody>
          </p:sp>
          <p:sp>
            <p:nvSpPr>
              <p:cNvPr id="7" name="TextBox 7"/>
              <p:cNvSpPr txBox="1"/>
              <p:nvPr/>
            </p:nvSpPr>
            <p:spPr>
              <a:xfrm>
                <a:off x="127000" y="273050"/>
                <a:ext cx="854615" cy="38735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7711677">
              <a:off x="2751587" y="4174759"/>
              <a:ext cx="5575448" cy="264834"/>
            </a:xfrm>
            <a:custGeom>
              <a:avLst/>
              <a:gdLst/>
              <a:ahLst/>
              <a:cxnLst/>
              <a:rect l="l" t="t" r="r" b="b"/>
              <a:pathLst>
                <a:path w="5575448" h="264834">
                  <a:moveTo>
                    <a:pt x="0" y="0"/>
                  </a:moveTo>
                  <a:lnTo>
                    <a:pt x="5575449" y="0"/>
                  </a:lnTo>
                  <a:lnTo>
                    <a:pt x="5575449" y="264834"/>
                  </a:lnTo>
                  <a:lnTo>
                    <a:pt x="0" y="264834"/>
                  </a:lnTo>
                  <a:lnTo>
                    <a:pt x="0" y="0"/>
                  </a:lnTo>
                  <a:close/>
                </a:path>
              </a:pathLst>
            </a:custGeom>
            <a:blipFill>
              <a:blip r:embed="rId3">
                <a:alphaModFix amt="70000"/>
              </a:blip>
              <a:stretch>
                <a:fillRect/>
              </a:stretch>
            </a:blipFill>
          </p:spPr>
          <p:txBody>
            <a:bodyPr/>
            <a:lstStyle/>
            <a:p>
              <a:endParaRPr lang="bg-BG"/>
            </a:p>
          </p:txBody>
        </p:sp>
        <p:grpSp>
          <p:nvGrpSpPr>
            <p:cNvPr id="9" name="Group 9"/>
            <p:cNvGrpSpPr/>
            <p:nvPr/>
          </p:nvGrpSpPr>
          <p:grpSpPr>
            <a:xfrm rot="-7675271">
              <a:off x="2465793" y="4397333"/>
              <a:ext cx="5737141" cy="845193"/>
              <a:chOff x="0" y="0"/>
              <a:chExt cx="1807584" cy="266293"/>
            </a:xfrm>
          </p:grpSpPr>
          <p:sp>
            <p:nvSpPr>
              <p:cNvPr id="10" name="Freeform 10"/>
              <p:cNvSpPr/>
              <p:nvPr/>
            </p:nvSpPr>
            <p:spPr>
              <a:xfrm>
                <a:off x="0" y="0"/>
                <a:ext cx="1807584" cy="266293"/>
              </a:xfrm>
              <a:custGeom>
                <a:avLst/>
                <a:gdLst/>
                <a:ahLst/>
                <a:cxnLst/>
                <a:rect l="l" t="t" r="r" b="b"/>
                <a:pathLst>
                  <a:path w="1807584" h="266293">
                    <a:moveTo>
                      <a:pt x="1604384" y="0"/>
                    </a:moveTo>
                    <a:lnTo>
                      <a:pt x="0" y="0"/>
                    </a:lnTo>
                    <a:lnTo>
                      <a:pt x="203200" y="266293"/>
                    </a:lnTo>
                    <a:lnTo>
                      <a:pt x="1807584" y="266293"/>
                    </a:lnTo>
                    <a:lnTo>
                      <a:pt x="1604384" y="0"/>
                    </a:lnTo>
                    <a:close/>
                  </a:path>
                </a:pathLst>
              </a:custGeom>
              <a:solidFill>
                <a:srgbClr val="9BC0CA"/>
              </a:solidFill>
            </p:spPr>
            <p:txBody>
              <a:bodyPr/>
              <a:lstStyle/>
              <a:p>
                <a:endParaRPr lang="bg-BG"/>
              </a:p>
            </p:txBody>
          </p:sp>
          <p:sp>
            <p:nvSpPr>
              <p:cNvPr id="11" name="TextBox 11"/>
              <p:cNvSpPr txBox="1"/>
              <p:nvPr/>
            </p:nvSpPr>
            <p:spPr>
              <a:xfrm>
                <a:off x="101600" y="-57150"/>
                <a:ext cx="1604384" cy="323443"/>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7657944">
              <a:off x="1301859" y="4447340"/>
              <a:ext cx="7015874" cy="333254"/>
            </a:xfrm>
            <a:custGeom>
              <a:avLst/>
              <a:gdLst/>
              <a:ahLst/>
              <a:cxnLst/>
              <a:rect l="l" t="t" r="r" b="b"/>
              <a:pathLst>
                <a:path w="7015874" h="333254">
                  <a:moveTo>
                    <a:pt x="0" y="0"/>
                  </a:moveTo>
                  <a:lnTo>
                    <a:pt x="7015874" y="0"/>
                  </a:lnTo>
                  <a:lnTo>
                    <a:pt x="7015874" y="333254"/>
                  </a:lnTo>
                  <a:lnTo>
                    <a:pt x="0" y="333254"/>
                  </a:lnTo>
                  <a:lnTo>
                    <a:pt x="0" y="0"/>
                  </a:lnTo>
                  <a:close/>
                </a:path>
              </a:pathLst>
            </a:custGeom>
            <a:blipFill>
              <a:blip r:embed="rId3">
                <a:alphaModFix amt="70000"/>
              </a:blip>
              <a:stretch>
                <a:fillRect/>
              </a:stretch>
            </a:blipFill>
          </p:spPr>
          <p:txBody>
            <a:bodyPr/>
            <a:lstStyle/>
            <a:p>
              <a:endParaRPr lang="bg-BG"/>
            </a:p>
          </p:txBody>
        </p:sp>
        <p:grpSp>
          <p:nvGrpSpPr>
            <p:cNvPr id="13" name="Group 13"/>
            <p:cNvGrpSpPr/>
            <p:nvPr/>
          </p:nvGrpSpPr>
          <p:grpSpPr>
            <a:xfrm rot="-7667943">
              <a:off x="963680" y="4670125"/>
              <a:ext cx="7132811" cy="990789"/>
              <a:chOff x="0" y="0"/>
              <a:chExt cx="1917072" cy="266293"/>
            </a:xfrm>
          </p:grpSpPr>
          <p:sp>
            <p:nvSpPr>
              <p:cNvPr id="14" name="Freeform 14"/>
              <p:cNvSpPr/>
              <p:nvPr/>
            </p:nvSpPr>
            <p:spPr>
              <a:xfrm>
                <a:off x="0" y="0"/>
                <a:ext cx="1917072" cy="266293"/>
              </a:xfrm>
              <a:custGeom>
                <a:avLst/>
                <a:gdLst/>
                <a:ahLst/>
                <a:cxnLst/>
                <a:rect l="l" t="t" r="r" b="b"/>
                <a:pathLst>
                  <a:path w="1917072" h="266293">
                    <a:moveTo>
                      <a:pt x="1713872" y="0"/>
                    </a:moveTo>
                    <a:lnTo>
                      <a:pt x="0" y="0"/>
                    </a:lnTo>
                    <a:lnTo>
                      <a:pt x="203200" y="266293"/>
                    </a:lnTo>
                    <a:lnTo>
                      <a:pt x="1917072" y="266293"/>
                    </a:lnTo>
                    <a:lnTo>
                      <a:pt x="1713872" y="0"/>
                    </a:lnTo>
                    <a:close/>
                  </a:path>
                </a:pathLst>
              </a:custGeom>
              <a:solidFill>
                <a:srgbClr val="239ED9"/>
              </a:solidFill>
            </p:spPr>
            <p:txBody>
              <a:bodyPr/>
              <a:lstStyle/>
              <a:p>
                <a:endParaRPr lang="bg-BG"/>
              </a:p>
            </p:txBody>
          </p:sp>
          <p:sp>
            <p:nvSpPr>
              <p:cNvPr id="15" name="TextBox 15"/>
              <p:cNvSpPr txBox="1"/>
              <p:nvPr/>
            </p:nvSpPr>
            <p:spPr>
              <a:xfrm>
                <a:off x="101600" y="-57150"/>
                <a:ext cx="1713872" cy="323443"/>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822354" y="14326961"/>
              <a:ext cx="6788963" cy="4355264"/>
              <a:chOff x="0" y="0"/>
              <a:chExt cx="1108615" cy="711200"/>
            </a:xfrm>
          </p:grpSpPr>
          <p:sp>
            <p:nvSpPr>
              <p:cNvPr id="17" name="Freeform 17"/>
              <p:cNvSpPr/>
              <p:nvPr/>
            </p:nvSpPr>
            <p:spPr>
              <a:xfrm>
                <a:off x="0" y="0"/>
                <a:ext cx="1108615" cy="711200"/>
              </a:xfrm>
              <a:custGeom>
                <a:avLst/>
                <a:gdLst/>
                <a:ahLst/>
                <a:cxnLst/>
                <a:rect l="l" t="t" r="r" b="b"/>
                <a:pathLst>
                  <a:path w="1108615" h="711200">
                    <a:moveTo>
                      <a:pt x="554307" y="0"/>
                    </a:moveTo>
                    <a:lnTo>
                      <a:pt x="1108615" y="711200"/>
                    </a:lnTo>
                    <a:lnTo>
                      <a:pt x="0" y="711200"/>
                    </a:lnTo>
                    <a:lnTo>
                      <a:pt x="554307" y="0"/>
                    </a:lnTo>
                    <a:close/>
                  </a:path>
                </a:pathLst>
              </a:custGeom>
              <a:solidFill>
                <a:srgbClr val="393939"/>
              </a:solidFill>
            </p:spPr>
            <p:txBody>
              <a:bodyPr/>
              <a:lstStyle/>
              <a:p>
                <a:endParaRPr lang="bg-BG"/>
              </a:p>
            </p:txBody>
          </p:sp>
          <p:sp>
            <p:nvSpPr>
              <p:cNvPr id="18" name="TextBox 18"/>
              <p:cNvSpPr txBox="1"/>
              <p:nvPr/>
            </p:nvSpPr>
            <p:spPr>
              <a:xfrm>
                <a:off x="127000" y="273050"/>
                <a:ext cx="854615" cy="38735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rot="-3254127">
              <a:off x="1943905" y="16369573"/>
              <a:ext cx="5575448" cy="264834"/>
            </a:xfrm>
            <a:custGeom>
              <a:avLst/>
              <a:gdLst/>
              <a:ahLst/>
              <a:cxnLst/>
              <a:rect l="l" t="t" r="r" b="b"/>
              <a:pathLst>
                <a:path w="5575448" h="264834">
                  <a:moveTo>
                    <a:pt x="0" y="0"/>
                  </a:moveTo>
                  <a:lnTo>
                    <a:pt x="5575448" y="0"/>
                  </a:lnTo>
                  <a:lnTo>
                    <a:pt x="5575448" y="264834"/>
                  </a:lnTo>
                  <a:lnTo>
                    <a:pt x="0" y="264834"/>
                  </a:lnTo>
                  <a:lnTo>
                    <a:pt x="0" y="0"/>
                  </a:lnTo>
                  <a:close/>
                </a:path>
              </a:pathLst>
            </a:custGeom>
            <a:blipFill>
              <a:blip r:embed="rId3">
                <a:alphaModFix amt="70000"/>
              </a:blip>
              <a:stretch>
                <a:fillRect/>
              </a:stretch>
            </a:blipFill>
          </p:spPr>
          <p:txBody>
            <a:bodyPr/>
            <a:lstStyle/>
            <a:p>
              <a:endParaRPr lang="bg-BG"/>
            </a:p>
          </p:txBody>
        </p:sp>
        <p:grpSp>
          <p:nvGrpSpPr>
            <p:cNvPr id="20" name="Group 20"/>
            <p:cNvGrpSpPr/>
            <p:nvPr/>
          </p:nvGrpSpPr>
          <p:grpSpPr>
            <a:xfrm rot="-3233192">
              <a:off x="1028330" y="16357622"/>
              <a:ext cx="5737141" cy="845193"/>
              <a:chOff x="0" y="0"/>
              <a:chExt cx="1807584" cy="266293"/>
            </a:xfrm>
          </p:grpSpPr>
          <p:sp>
            <p:nvSpPr>
              <p:cNvPr id="21" name="Freeform 21"/>
              <p:cNvSpPr/>
              <p:nvPr/>
            </p:nvSpPr>
            <p:spPr>
              <a:xfrm>
                <a:off x="0" y="0"/>
                <a:ext cx="1807584" cy="266293"/>
              </a:xfrm>
              <a:custGeom>
                <a:avLst/>
                <a:gdLst/>
                <a:ahLst/>
                <a:cxnLst/>
                <a:rect l="l" t="t" r="r" b="b"/>
                <a:pathLst>
                  <a:path w="1807584" h="266293">
                    <a:moveTo>
                      <a:pt x="1604384" y="0"/>
                    </a:moveTo>
                    <a:lnTo>
                      <a:pt x="0" y="0"/>
                    </a:lnTo>
                    <a:lnTo>
                      <a:pt x="203200" y="266293"/>
                    </a:lnTo>
                    <a:lnTo>
                      <a:pt x="1807584" y="266293"/>
                    </a:lnTo>
                    <a:lnTo>
                      <a:pt x="1604384" y="0"/>
                    </a:lnTo>
                    <a:close/>
                  </a:path>
                </a:pathLst>
              </a:custGeom>
              <a:solidFill>
                <a:srgbClr val="239ED9"/>
              </a:solidFill>
            </p:spPr>
            <p:txBody>
              <a:bodyPr/>
              <a:lstStyle/>
              <a:p>
                <a:endParaRPr lang="bg-BG"/>
              </a:p>
            </p:txBody>
          </p:sp>
          <p:sp>
            <p:nvSpPr>
              <p:cNvPr id="22" name="TextBox 22"/>
              <p:cNvSpPr txBox="1"/>
              <p:nvPr/>
            </p:nvSpPr>
            <p:spPr>
              <a:xfrm>
                <a:off x="101600" y="-57150"/>
                <a:ext cx="1604384" cy="323443"/>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rot="-3254127">
              <a:off x="235616" y="16337549"/>
              <a:ext cx="7015874" cy="333254"/>
            </a:xfrm>
            <a:custGeom>
              <a:avLst/>
              <a:gdLst/>
              <a:ahLst/>
              <a:cxnLst/>
              <a:rect l="l" t="t" r="r" b="b"/>
              <a:pathLst>
                <a:path w="7015874" h="333254">
                  <a:moveTo>
                    <a:pt x="0" y="0"/>
                  </a:moveTo>
                  <a:lnTo>
                    <a:pt x="7015874" y="0"/>
                  </a:lnTo>
                  <a:lnTo>
                    <a:pt x="7015874" y="333254"/>
                  </a:lnTo>
                  <a:lnTo>
                    <a:pt x="0" y="333254"/>
                  </a:lnTo>
                  <a:lnTo>
                    <a:pt x="0" y="0"/>
                  </a:lnTo>
                  <a:close/>
                </a:path>
              </a:pathLst>
            </a:custGeom>
            <a:blipFill>
              <a:blip r:embed="rId3">
                <a:alphaModFix amt="70000"/>
              </a:blip>
              <a:stretch>
                <a:fillRect/>
              </a:stretch>
            </a:blipFill>
          </p:spPr>
          <p:txBody>
            <a:bodyPr/>
            <a:lstStyle/>
            <a:p>
              <a:endParaRPr lang="bg-BG"/>
            </a:p>
          </p:txBody>
        </p:sp>
        <p:grpSp>
          <p:nvGrpSpPr>
            <p:cNvPr id="24" name="Group 24"/>
            <p:cNvGrpSpPr/>
            <p:nvPr/>
          </p:nvGrpSpPr>
          <p:grpSpPr>
            <a:xfrm rot="-3233192">
              <a:off x="-1241416" y="15423294"/>
              <a:ext cx="8665523" cy="1331125"/>
              <a:chOff x="0" y="0"/>
              <a:chExt cx="1733545" cy="266293"/>
            </a:xfrm>
          </p:grpSpPr>
          <p:sp>
            <p:nvSpPr>
              <p:cNvPr id="25" name="Freeform 25"/>
              <p:cNvSpPr/>
              <p:nvPr/>
            </p:nvSpPr>
            <p:spPr>
              <a:xfrm>
                <a:off x="0" y="0"/>
                <a:ext cx="1733545" cy="266293"/>
              </a:xfrm>
              <a:custGeom>
                <a:avLst/>
                <a:gdLst/>
                <a:ahLst/>
                <a:cxnLst/>
                <a:rect l="l" t="t" r="r" b="b"/>
                <a:pathLst>
                  <a:path w="1733545" h="266293">
                    <a:moveTo>
                      <a:pt x="1530345" y="0"/>
                    </a:moveTo>
                    <a:lnTo>
                      <a:pt x="0" y="0"/>
                    </a:lnTo>
                    <a:lnTo>
                      <a:pt x="203200" y="266293"/>
                    </a:lnTo>
                    <a:lnTo>
                      <a:pt x="1733545" y="266293"/>
                    </a:lnTo>
                    <a:lnTo>
                      <a:pt x="1530345" y="0"/>
                    </a:lnTo>
                    <a:close/>
                  </a:path>
                </a:pathLst>
              </a:custGeom>
              <a:solidFill>
                <a:srgbClr val="9BC0CA"/>
              </a:solidFill>
            </p:spPr>
            <p:txBody>
              <a:bodyPr/>
              <a:lstStyle/>
              <a:p>
                <a:endParaRPr lang="bg-BG"/>
              </a:p>
            </p:txBody>
          </p:sp>
          <p:sp>
            <p:nvSpPr>
              <p:cNvPr id="26" name="TextBox 26"/>
              <p:cNvSpPr txBox="1"/>
              <p:nvPr/>
            </p:nvSpPr>
            <p:spPr>
              <a:xfrm>
                <a:off x="101600" y="-57150"/>
                <a:ext cx="1530345" cy="323443"/>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rot="3136011">
              <a:off x="653797" y="16108235"/>
              <a:ext cx="10741171" cy="510206"/>
            </a:xfrm>
            <a:custGeom>
              <a:avLst/>
              <a:gdLst/>
              <a:ahLst/>
              <a:cxnLst/>
              <a:rect l="l" t="t" r="r" b="b"/>
              <a:pathLst>
                <a:path w="10741171" h="510206">
                  <a:moveTo>
                    <a:pt x="0" y="0"/>
                  </a:moveTo>
                  <a:lnTo>
                    <a:pt x="10741171" y="0"/>
                  </a:lnTo>
                  <a:lnTo>
                    <a:pt x="10741171" y="510205"/>
                  </a:lnTo>
                  <a:lnTo>
                    <a:pt x="0" y="510205"/>
                  </a:lnTo>
                  <a:lnTo>
                    <a:pt x="0" y="0"/>
                  </a:lnTo>
                  <a:close/>
                </a:path>
              </a:pathLst>
            </a:custGeom>
            <a:blipFill>
              <a:blip r:embed="rId3">
                <a:alphaModFix amt="70000"/>
              </a:blip>
              <a:stretch>
                <a:fillRect/>
              </a:stretch>
            </a:blipFill>
          </p:spPr>
          <p:txBody>
            <a:bodyPr/>
            <a:lstStyle/>
            <a:p>
              <a:endParaRPr lang="bg-BG"/>
            </a:p>
          </p:txBody>
        </p:sp>
        <p:grpSp>
          <p:nvGrpSpPr>
            <p:cNvPr id="28" name="Group 28"/>
            <p:cNvGrpSpPr/>
            <p:nvPr/>
          </p:nvGrpSpPr>
          <p:grpSpPr>
            <a:xfrm rot="3129624">
              <a:off x="-567766" y="18525707"/>
              <a:ext cx="20856237" cy="1948857"/>
              <a:chOff x="0" y="0"/>
              <a:chExt cx="2939684" cy="274691"/>
            </a:xfrm>
          </p:grpSpPr>
          <p:sp>
            <p:nvSpPr>
              <p:cNvPr id="29" name="Freeform 29"/>
              <p:cNvSpPr/>
              <p:nvPr/>
            </p:nvSpPr>
            <p:spPr>
              <a:xfrm>
                <a:off x="0" y="0"/>
                <a:ext cx="2939684" cy="274691"/>
              </a:xfrm>
              <a:custGeom>
                <a:avLst/>
                <a:gdLst/>
                <a:ahLst/>
                <a:cxnLst/>
                <a:rect l="l" t="t" r="r" b="b"/>
                <a:pathLst>
                  <a:path w="2939684" h="274691">
                    <a:moveTo>
                      <a:pt x="203200" y="0"/>
                    </a:moveTo>
                    <a:lnTo>
                      <a:pt x="2939684" y="0"/>
                    </a:lnTo>
                    <a:lnTo>
                      <a:pt x="2736484" y="274691"/>
                    </a:lnTo>
                    <a:lnTo>
                      <a:pt x="0" y="274691"/>
                    </a:lnTo>
                    <a:lnTo>
                      <a:pt x="203200" y="0"/>
                    </a:lnTo>
                    <a:close/>
                  </a:path>
                </a:pathLst>
              </a:custGeom>
              <a:solidFill>
                <a:srgbClr val="239ED9"/>
              </a:solidFill>
            </p:spPr>
            <p:txBody>
              <a:bodyPr/>
              <a:lstStyle/>
              <a:p>
                <a:endParaRPr lang="bg-BG"/>
              </a:p>
            </p:txBody>
          </p:sp>
          <p:sp>
            <p:nvSpPr>
              <p:cNvPr id="30" name="TextBox 30"/>
              <p:cNvSpPr txBox="1"/>
              <p:nvPr/>
            </p:nvSpPr>
            <p:spPr>
              <a:xfrm>
                <a:off x="101600" y="-57150"/>
                <a:ext cx="2736484" cy="331841"/>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rot="-3233192">
              <a:off x="254228" y="5645143"/>
              <a:ext cx="14705062" cy="1434974"/>
              <a:chOff x="0" y="0"/>
              <a:chExt cx="2728865" cy="266293"/>
            </a:xfrm>
          </p:grpSpPr>
          <p:sp>
            <p:nvSpPr>
              <p:cNvPr id="32" name="Freeform 32"/>
              <p:cNvSpPr/>
              <p:nvPr/>
            </p:nvSpPr>
            <p:spPr>
              <a:xfrm>
                <a:off x="0" y="0"/>
                <a:ext cx="2728865" cy="266293"/>
              </a:xfrm>
              <a:custGeom>
                <a:avLst/>
                <a:gdLst/>
                <a:ahLst/>
                <a:cxnLst/>
                <a:rect l="l" t="t" r="r" b="b"/>
                <a:pathLst>
                  <a:path w="2728865" h="266293">
                    <a:moveTo>
                      <a:pt x="2525665" y="0"/>
                    </a:moveTo>
                    <a:lnTo>
                      <a:pt x="0" y="0"/>
                    </a:lnTo>
                    <a:lnTo>
                      <a:pt x="203200" y="266293"/>
                    </a:lnTo>
                    <a:lnTo>
                      <a:pt x="2728865" y="266293"/>
                    </a:lnTo>
                    <a:lnTo>
                      <a:pt x="2525665" y="0"/>
                    </a:lnTo>
                    <a:close/>
                  </a:path>
                </a:pathLst>
              </a:custGeom>
              <a:solidFill>
                <a:srgbClr val="239ED9"/>
              </a:solidFill>
            </p:spPr>
            <p:txBody>
              <a:bodyPr/>
              <a:lstStyle/>
              <a:p>
                <a:endParaRPr lang="bg-BG"/>
              </a:p>
            </p:txBody>
          </p:sp>
          <p:sp>
            <p:nvSpPr>
              <p:cNvPr id="33" name="TextBox 33"/>
              <p:cNvSpPr txBox="1"/>
              <p:nvPr/>
            </p:nvSpPr>
            <p:spPr>
              <a:xfrm>
                <a:off x="101600" y="-57150"/>
                <a:ext cx="2525665" cy="323443"/>
              </a:xfrm>
              <a:prstGeom prst="rect">
                <a:avLst/>
              </a:prstGeom>
            </p:spPr>
            <p:txBody>
              <a:bodyPr lIns="50800" tIns="50800" rIns="50800" bIns="50800" rtlCol="0" anchor="ctr"/>
              <a:lstStyle/>
              <a:p>
                <a:pPr algn="ctr">
                  <a:lnSpc>
                    <a:spcPts val="2659"/>
                  </a:lnSpc>
                </a:pPr>
                <a:endParaRPr/>
              </a:p>
            </p:txBody>
          </p:sp>
        </p:grpSp>
        <p:sp>
          <p:nvSpPr>
            <p:cNvPr id="34" name="Freeform 34"/>
            <p:cNvSpPr/>
            <p:nvPr/>
          </p:nvSpPr>
          <p:spPr>
            <a:xfrm rot="-3237598">
              <a:off x="1993288" y="5763660"/>
              <a:ext cx="10544031" cy="500841"/>
            </a:xfrm>
            <a:custGeom>
              <a:avLst/>
              <a:gdLst/>
              <a:ahLst/>
              <a:cxnLst/>
              <a:rect l="l" t="t" r="r" b="b"/>
              <a:pathLst>
                <a:path w="10544031" h="500841">
                  <a:moveTo>
                    <a:pt x="0" y="0"/>
                  </a:moveTo>
                  <a:lnTo>
                    <a:pt x="10544032" y="0"/>
                  </a:lnTo>
                  <a:lnTo>
                    <a:pt x="10544032" y="500841"/>
                  </a:lnTo>
                  <a:lnTo>
                    <a:pt x="0" y="500841"/>
                  </a:lnTo>
                  <a:lnTo>
                    <a:pt x="0" y="0"/>
                  </a:lnTo>
                  <a:close/>
                </a:path>
              </a:pathLst>
            </a:custGeom>
            <a:blipFill>
              <a:blip r:embed="rId3">
                <a:alphaModFix amt="70000"/>
              </a:blip>
              <a:stretch>
                <a:fillRect/>
              </a:stretch>
            </a:blipFill>
          </p:spPr>
          <p:txBody>
            <a:bodyPr/>
            <a:lstStyle/>
            <a:p>
              <a:endParaRPr lang="bg-BG"/>
            </a:p>
          </p:txBody>
        </p:sp>
        <p:sp>
          <p:nvSpPr>
            <p:cNvPr id="35" name="Freeform 35"/>
            <p:cNvSpPr/>
            <p:nvPr/>
          </p:nvSpPr>
          <p:spPr>
            <a:xfrm rot="3136011">
              <a:off x="-158889" y="15053332"/>
              <a:ext cx="14271575" cy="677900"/>
            </a:xfrm>
            <a:custGeom>
              <a:avLst/>
              <a:gdLst/>
              <a:ahLst/>
              <a:cxnLst/>
              <a:rect l="l" t="t" r="r" b="b"/>
              <a:pathLst>
                <a:path w="14271575" h="677900">
                  <a:moveTo>
                    <a:pt x="0" y="0"/>
                  </a:moveTo>
                  <a:lnTo>
                    <a:pt x="14271575" y="0"/>
                  </a:lnTo>
                  <a:lnTo>
                    <a:pt x="14271575" y="677900"/>
                  </a:lnTo>
                  <a:lnTo>
                    <a:pt x="0" y="677900"/>
                  </a:lnTo>
                  <a:lnTo>
                    <a:pt x="0" y="0"/>
                  </a:lnTo>
                  <a:close/>
                </a:path>
              </a:pathLst>
            </a:custGeom>
            <a:blipFill>
              <a:blip r:embed="rId3">
                <a:alphaModFix amt="70000"/>
              </a:blip>
              <a:stretch>
                <a:fillRect/>
              </a:stretch>
            </a:blipFill>
          </p:spPr>
          <p:txBody>
            <a:bodyPr/>
            <a:lstStyle/>
            <a:p>
              <a:endParaRPr lang="bg-BG"/>
            </a:p>
          </p:txBody>
        </p:sp>
        <p:grpSp>
          <p:nvGrpSpPr>
            <p:cNvPr id="36" name="Group 36"/>
            <p:cNvGrpSpPr/>
            <p:nvPr/>
          </p:nvGrpSpPr>
          <p:grpSpPr>
            <a:xfrm rot="3129624">
              <a:off x="225848" y="14602483"/>
              <a:ext cx="15781210" cy="1474634"/>
              <a:chOff x="0" y="0"/>
              <a:chExt cx="2939684" cy="274691"/>
            </a:xfrm>
          </p:grpSpPr>
          <p:sp>
            <p:nvSpPr>
              <p:cNvPr id="37" name="Freeform 37"/>
              <p:cNvSpPr/>
              <p:nvPr/>
            </p:nvSpPr>
            <p:spPr>
              <a:xfrm>
                <a:off x="0" y="0"/>
                <a:ext cx="2939684" cy="274691"/>
              </a:xfrm>
              <a:custGeom>
                <a:avLst/>
                <a:gdLst/>
                <a:ahLst/>
                <a:cxnLst/>
                <a:rect l="l" t="t" r="r" b="b"/>
                <a:pathLst>
                  <a:path w="2939684" h="274691">
                    <a:moveTo>
                      <a:pt x="203200" y="0"/>
                    </a:moveTo>
                    <a:lnTo>
                      <a:pt x="2939684" y="0"/>
                    </a:lnTo>
                    <a:lnTo>
                      <a:pt x="2736484" y="274691"/>
                    </a:lnTo>
                    <a:lnTo>
                      <a:pt x="0" y="274691"/>
                    </a:lnTo>
                    <a:lnTo>
                      <a:pt x="203200" y="0"/>
                    </a:lnTo>
                    <a:close/>
                  </a:path>
                </a:pathLst>
              </a:custGeom>
              <a:solidFill>
                <a:srgbClr val="9BC0CA"/>
              </a:solidFill>
            </p:spPr>
            <p:txBody>
              <a:bodyPr/>
              <a:lstStyle/>
              <a:p>
                <a:endParaRPr lang="bg-BG"/>
              </a:p>
            </p:txBody>
          </p:sp>
          <p:sp>
            <p:nvSpPr>
              <p:cNvPr id="38" name="TextBox 38"/>
              <p:cNvSpPr txBox="1"/>
              <p:nvPr/>
            </p:nvSpPr>
            <p:spPr>
              <a:xfrm>
                <a:off x="101600" y="-57150"/>
                <a:ext cx="2736484" cy="331841"/>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rot="-3233192">
              <a:off x="1168939" y="5074780"/>
              <a:ext cx="10368914" cy="1461381"/>
              <a:chOff x="0" y="0"/>
              <a:chExt cx="1889421" cy="266293"/>
            </a:xfrm>
          </p:grpSpPr>
          <p:sp>
            <p:nvSpPr>
              <p:cNvPr id="40" name="Freeform 40"/>
              <p:cNvSpPr/>
              <p:nvPr/>
            </p:nvSpPr>
            <p:spPr>
              <a:xfrm>
                <a:off x="0" y="0"/>
                <a:ext cx="1889421" cy="266293"/>
              </a:xfrm>
              <a:custGeom>
                <a:avLst/>
                <a:gdLst/>
                <a:ahLst/>
                <a:cxnLst/>
                <a:rect l="l" t="t" r="r" b="b"/>
                <a:pathLst>
                  <a:path w="1889421" h="266293">
                    <a:moveTo>
                      <a:pt x="1686221" y="0"/>
                    </a:moveTo>
                    <a:lnTo>
                      <a:pt x="0" y="0"/>
                    </a:lnTo>
                    <a:lnTo>
                      <a:pt x="203200" y="266293"/>
                    </a:lnTo>
                    <a:lnTo>
                      <a:pt x="1889421" y="266293"/>
                    </a:lnTo>
                    <a:lnTo>
                      <a:pt x="1686221" y="0"/>
                    </a:lnTo>
                    <a:close/>
                  </a:path>
                </a:pathLst>
              </a:custGeom>
              <a:solidFill>
                <a:srgbClr val="9BC0CA"/>
              </a:solidFill>
            </p:spPr>
            <p:txBody>
              <a:bodyPr/>
              <a:lstStyle/>
              <a:p>
                <a:endParaRPr lang="bg-BG"/>
              </a:p>
            </p:txBody>
          </p:sp>
          <p:sp>
            <p:nvSpPr>
              <p:cNvPr id="41" name="TextBox 41"/>
              <p:cNvSpPr txBox="1"/>
              <p:nvPr/>
            </p:nvSpPr>
            <p:spPr>
              <a:xfrm>
                <a:off x="101600" y="-57150"/>
                <a:ext cx="1686221" cy="323443"/>
              </a:xfrm>
              <a:prstGeom prst="rect">
                <a:avLst/>
              </a:prstGeom>
            </p:spPr>
            <p:txBody>
              <a:bodyPr lIns="50800" tIns="50800" rIns="50800" bIns="50800" rtlCol="0" anchor="ctr"/>
              <a:lstStyle/>
              <a:p>
                <a:pPr algn="ctr">
                  <a:lnSpc>
                    <a:spcPts val="2659"/>
                  </a:lnSpc>
                </a:pPr>
                <a:endParaRPr/>
              </a:p>
            </p:txBody>
          </p:sp>
        </p:grpSp>
      </p:grpSp>
      <p:sp>
        <p:nvSpPr>
          <p:cNvPr id="42" name="Freeform 42"/>
          <p:cNvSpPr/>
          <p:nvPr/>
        </p:nvSpPr>
        <p:spPr>
          <a:xfrm>
            <a:off x="828690" y="8347174"/>
            <a:ext cx="913926" cy="913926"/>
          </a:xfrm>
          <a:custGeom>
            <a:avLst/>
            <a:gdLst/>
            <a:ahLst/>
            <a:cxnLst/>
            <a:rect l="l" t="t" r="r" b="b"/>
            <a:pathLst>
              <a:path w="913926" h="913926">
                <a:moveTo>
                  <a:pt x="0" y="0"/>
                </a:moveTo>
                <a:lnTo>
                  <a:pt x="913926" y="0"/>
                </a:lnTo>
                <a:lnTo>
                  <a:pt x="913926" y="913926"/>
                </a:lnTo>
                <a:lnTo>
                  <a:pt x="0" y="9139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bg-BG"/>
          </a:p>
        </p:txBody>
      </p:sp>
      <p:sp>
        <p:nvSpPr>
          <p:cNvPr id="43" name="Freeform 43"/>
          <p:cNvSpPr/>
          <p:nvPr/>
        </p:nvSpPr>
        <p:spPr>
          <a:xfrm>
            <a:off x="628679" y="447169"/>
            <a:ext cx="1313947" cy="1501654"/>
          </a:xfrm>
          <a:custGeom>
            <a:avLst/>
            <a:gdLst/>
            <a:ahLst/>
            <a:cxnLst/>
            <a:rect l="l" t="t" r="r" b="b"/>
            <a:pathLst>
              <a:path w="1313947" h="1501654">
                <a:moveTo>
                  <a:pt x="0" y="0"/>
                </a:moveTo>
                <a:lnTo>
                  <a:pt x="1313947" y="0"/>
                </a:lnTo>
                <a:lnTo>
                  <a:pt x="1313947" y="1501653"/>
                </a:lnTo>
                <a:lnTo>
                  <a:pt x="0" y="1501653"/>
                </a:lnTo>
                <a:lnTo>
                  <a:pt x="0" y="0"/>
                </a:lnTo>
                <a:close/>
              </a:path>
            </a:pathLst>
          </a:custGeom>
          <a:blipFill>
            <a:blip r:embed="rId6"/>
            <a:stretch>
              <a:fillRect/>
            </a:stretch>
          </a:blipFill>
        </p:spPr>
        <p:txBody>
          <a:bodyPr/>
          <a:lstStyle/>
          <a:p>
            <a:endParaRPr lang="bg-BG"/>
          </a:p>
        </p:txBody>
      </p:sp>
      <p:sp>
        <p:nvSpPr>
          <p:cNvPr id="44" name="TextBox 44"/>
          <p:cNvSpPr txBox="1"/>
          <p:nvPr/>
        </p:nvSpPr>
        <p:spPr>
          <a:xfrm>
            <a:off x="1942626" y="8697134"/>
            <a:ext cx="3981019" cy="428100"/>
          </a:xfrm>
          <a:prstGeom prst="rect">
            <a:avLst/>
          </a:prstGeom>
        </p:spPr>
        <p:txBody>
          <a:bodyPr lIns="0" tIns="0" rIns="0" bIns="0" rtlCol="0" anchor="t">
            <a:spAutoFit/>
          </a:bodyPr>
          <a:lstStyle/>
          <a:p>
            <a:pPr>
              <a:lnSpc>
                <a:spcPts val="3195"/>
              </a:lnSpc>
            </a:pPr>
            <a:r>
              <a:rPr lang="en-US" sz="2803">
                <a:solidFill>
                  <a:srgbClr val="000000"/>
                </a:solidFill>
                <a:latin typeface="Poppins Semi-Bold"/>
              </a:rPr>
              <a:t>nsa.bg</a:t>
            </a:r>
          </a:p>
        </p:txBody>
      </p:sp>
      <p:sp>
        <p:nvSpPr>
          <p:cNvPr id="45" name="TextBox 45"/>
          <p:cNvSpPr txBox="1"/>
          <p:nvPr/>
        </p:nvSpPr>
        <p:spPr>
          <a:xfrm>
            <a:off x="1942626" y="8488890"/>
            <a:ext cx="3451663" cy="244916"/>
          </a:xfrm>
          <a:prstGeom prst="rect">
            <a:avLst/>
          </a:prstGeom>
        </p:spPr>
        <p:txBody>
          <a:bodyPr lIns="0" tIns="0" rIns="0" bIns="0" rtlCol="0" anchor="t">
            <a:spAutoFit/>
          </a:bodyPr>
          <a:lstStyle/>
          <a:p>
            <a:pPr>
              <a:lnSpc>
                <a:spcPts val="1855"/>
              </a:lnSpc>
            </a:pPr>
            <a:r>
              <a:rPr lang="en-US" sz="1627">
                <a:solidFill>
                  <a:srgbClr val="000000"/>
                </a:solidFill>
                <a:latin typeface="Poppins"/>
              </a:rPr>
              <a:t>Visit Our Website</a:t>
            </a:r>
          </a:p>
        </p:txBody>
      </p:sp>
      <p:sp>
        <p:nvSpPr>
          <p:cNvPr id="46" name="TextBox 46"/>
          <p:cNvSpPr txBox="1"/>
          <p:nvPr/>
        </p:nvSpPr>
        <p:spPr>
          <a:xfrm>
            <a:off x="445418" y="3508081"/>
            <a:ext cx="8698582" cy="3390134"/>
          </a:xfrm>
          <a:prstGeom prst="rect">
            <a:avLst/>
          </a:prstGeom>
        </p:spPr>
        <p:txBody>
          <a:bodyPr lIns="0" tIns="0" rIns="0" bIns="0" rtlCol="0" anchor="t">
            <a:spAutoFit/>
          </a:bodyPr>
          <a:lstStyle/>
          <a:p>
            <a:pPr>
              <a:lnSpc>
                <a:spcPts val="8711"/>
              </a:lnSpc>
            </a:pPr>
            <a:r>
              <a:rPr lang="en-US" sz="7641">
                <a:solidFill>
                  <a:srgbClr val="000000"/>
                </a:solidFill>
                <a:latin typeface="Poppins Bold"/>
              </a:rPr>
              <a:t>National Sports Academy</a:t>
            </a:r>
          </a:p>
          <a:p>
            <a:pPr>
              <a:lnSpc>
                <a:spcPts val="8711"/>
              </a:lnSpc>
            </a:pPr>
            <a:r>
              <a:rPr lang="en-US" sz="7641">
                <a:solidFill>
                  <a:srgbClr val="000000"/>
                </a:solidFill>
                <a:latin typeface="Poppins Bold"/>
              </a:rPr>
              <a:t>"Vassil Levski”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235A-0A90-E2EA-5706-A3B068B3207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5A1D2E4-914E-E37E-C96D-DADDD9C2920C}"/>
              </a:ext>
            </a:extLst>
          </p:cNvPr>
          <p:cNvGrpSpPr/>
          <p:nvPr/>
        </p:nvGrpSpPr>
        <p:grpSpPr>
          <a:xfrm>
            <a:off x="-1522364" y="9912529"/>
            <a:ext cx="21354623" cy="2652117"/>
            <a:chOff x="0" y="0"/>
            <a:chExt cx="5624263" cy="698500"/>
          </a:xfrm>
        </p:grpSpPr>
        <p:sp>
          <p:nvSpPr>
            <p:cNvPr id="3" name="Freeform 3">
              <a:extLst>
                <a:ext uri="{FF2B5EF4-FFF2-40B4-BE49-F238E27FC236}">
                  <a16:creationId xmlns:a16="http://schemas.microsoft.com/office/drawing/2014/main" id="{FF331BC2-AC55-265E-AB20-10E858D83CE3}"/>
                </a:ext>
              </a:extLst>
            </p:cNvPr>
            <p:cNvSpPr/>
            <p:nvPr/>
          </p:nvSpPr>
          <p:spPr>
            <a:xfrm>
              <a:off x="0" y="0"/>
              <a:ext cx="5624263" cy="698500"/>
            </a:xfrm>
            <a:custGeom>
              <a:avLst/>
              <a:gdLst/>
              <a:ahLst/>
              <a:cxnLst/>
              <a:rect l="l" t="t" r="r" b="b"/>
              <a:pathLst>
                <a:path w="5624263" h="698500">
                  <a:moveTo>
                    <a:pt x="5624263" y="349250"/>
                  </a:moveTo>
                  <a:lnTo>
                    <a:pt x="5421063" y="698500"/>
                  </a:lnTo>
                  <a:lnTo>
                    <a:pt x="203200" y="698500"/>
                  </a:lnTo>
                  <a:lnTo>
                    <a:pt x="0" y="349250"/>
                  </a:lnTo>
                  <a:lnTo>
                    <a:pt x="203200" y="0"/>
                  </a:lnTo>
                  <a:lnTo>
                    <a:pt x="5421063" y="0"/>
                  </a:lnTo>
                  <a:lnTo>
                    <a:pt x="5624263" y="349250"/>
                  </a:lnTo>
                  <a:close/>
                </a:path>
              </a:pathLst>
            </a:custGeom>
            <a:solidFill>
              <a:srgbClr val="393939"/>
            </a:solidFill>
          </p:spPr>
          <p:txBody>
            <a:bodyPr/>
            <a:lstStyle/>
            <a:p>
              <a:endParaRPr lang="bg-BG"/>
            </a:p>
          </p:txBody>
        </p:sp>
        <p:sp>
          <p:nvSpPr>
            <p:cNvPr id="4" name="TextBox 4">
              <a:extLst>
                <a:ext uri="{FF2B5EF4-FFF2-40B4-BE49-F238E27FC236}">
                  <a16:creationId xmlns:a16="http://schemas.microsoft.com/office/drawing/2014/main" id="{FE079C0E-284E-F69B-E261-3F077C150D71}"/>
                </a:ext>
              </a:extLst>
            </p:cNvPr>
            <p:cNvSpPr txBox="1"/>
            <p:nvPr/>
          </p:nvSpPr>
          <p:spPr>
            <a:xfrm>
              <a:off x="114300" y="-57150"/>
              <a:ext cx="5395663" cy="755650"/>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CAE39FFF-E89A-E5AD-EB78-A914ABE900C7}"/>
              </a:ext>
            </a:extLst>
          </p:cNvPr>
          <p:cNvGrpSpPr/>
          <p:nvPr/>
        </p:nvGrpSpPr>
        <p:grpSpPr>
          <a:xfrm>
            <a:off x="1681160" y="9912529"/>
            <a:ext cx="11022791" cy="2652117"/>
            <a:chOff x="0" y="0"/>
            <a:chExt cx="2903122" cy="698500"/>
          </a:xfrm>
        </p:grpSpPr>
        <p:sp>
          <p:nvSpPr>
            <p:cNvPr id="6" name="Freeform 6">
              <a:extLst>
                <a:ext uri="{FF2B5EF4-FFF2-40B4-BE49-F238E27FC236}">
                  <a16:creationId xmlns:a16="http://schemas.microsoft.com/office/drawing/2014/main" id="{5788F79A-7B54-AFAD-62E3-70DA2852822F}"/>
                </a:ext>
              </a:extLst>
            </p:cNvPr>
            <p:cNvSpPr/>
            <p:nvPr/>
          </p:nvSpPr>
          <p:spPr>
            <a:xfrm>
              <a:off x="0" y="0"/>
              <a:ext cx="2903122" cy="698500"/>
            </a:xfrm>
            <a:custGeom>
              <a:avLst/>
              <a:gdLst/>
              <a:ahLst/>
              <a:cxnLst/>
              <a:rect l="l" t="t" r="r" b="b"/>
              <a:pathLst>
                <a:path w="2903122" h="698500">
                  <a:moveTo>
                    <a:pt x="2903122" y="349250"/>
                  </a:moveTo>
                  <a:lnTo>
                    <a:pt x="2699922" y="698500"/>
                  </a:lnTo>
                  <a:lnTo>
                    <a:pt x="203200" y="698500"/>
                  </a:lnTo>
                  <a:lnTo>
                    <a:pt x="0" y="349250"/>
                  </a:lnTo>
                  <a:lnTo>
                    <a:pt x="203200" y="0"/>
                  </a:lnTo>
                  <a:lnTo>
                    <a:pt x="2699922" y="0"/>
                  </a:lnTo>
                  <a:lnTo>
                    <a:pt x="2903122" y="349250"/>
                  </a:lnTo>
                  <a:close/>
                </a:path>
              </a:pathLst>
            </a:custGeom>
            <a:solidFill>
              <a:srgbClr val="239ED9"/>
            </a:solidFill>
          </p:spPr>
          <p:txBody>
            <a:bodyPr/>
            <a:lstStyle/>
            <a:p>
              <a:endParaRPr lang="bg-BG"/>
            </a:p>
          </p:txBody>
        </p:sp>
        <p:sp>
          <p:nvSpPr>
            <p:cNvPr id="7" name="TextBox 7">
              <a:extLst>
                <a:ext uri="{FF2B5EF4-FFF2-40B4-BE49-F238E27FC236}">
                  <a16:creationId xmlns:a16="http://schemas.microsoft.com/office/drawing/2014/main" id="{39E3744C-D94D-550A-BA80-1BA7EA47B303}"/>
                </a:ext>
              </a:extLst>
            </p:cNvPr>
            <p:cNvSpPr txBox="1"/>
            <p:nvPr/>
          </p:nvSpPr>
          <p:spPr>
            <a:xfrm>
              <a:off x="114300" y="-57150"/>
              <a:ext cx="2674522" cy="755650"/>
            </a:xfrm>
            <a:prstGeom prst="rect">
              <a:avLst/>
            </a:prstGeom>
          </p:spPr>
          <p:txBody>
            <a:bodyPr lIns="50800" tIns="50800" rIns="50800" bIns="50800" rtlCol="0" anchor="ctr"/>
            <a:lstStyle/>
            <a:p>
              <a:pPr algn="ctr">
                <a:lnSpc>
                  <a:spcPts val="2659"/>
                </a:lnSpc>
              </a:pPr>
              <a:endParaRPr/>
            </a:p>
          </p:txBody>
        </p:sp>
      </p:grpSp>
      <p:grpSp>
        <p:nvGrpSpPr>
          <p:cNvPr id="8" name="Group 8">
            <a:extLst>
              <a:ext uri="{FF2B5EF4-FFF2-40B4-BE49-F238E27FC236}">
                <a16:creationId xmlns:a16="http://schemas.microsoft.com/office/drawing/2014/main" id="{D1C5E166-5DCC-8C82-8557-D9724E9C04D2}"/>
              </a:ext>
            </a:extLst>
          </p:cNvPr>
          <p:cNvGrpSpPr/>
          <p:nvPr/>
        </p:nvGrpSpPr>
        <p:grpSpPr>
          <a:xfrm>
            <a:off x="-2363919" y="9912529"/>
            <a:ext cx="8400463" cy="2652117"/>
            <a:chOff x="0" y="0"/>
            <a:chExt cx="2212468" cy="698500"/>
          </a:xfrm>
        </p:grpSpPr>
        <p:sp>
          <p:nvSpPr>
            <p:cNvPr id="9" name="Freeform 9">
              <a:extLst>
                <a:ext uri="{FF2B5EF4-FFF2-40B4-BE49-F238E27FC236}">
                  <a16:creationId xmlns:a16="http://schemas.microsoft.com/office/drawing/2014/main" id="{D433A22A-0120-954A-53D3-4638CDCCC662}"/>
                </a:ext>
              </a:extLst>
            </p:cNvPr>
            <p:cNvSpPr/>
            <p:nvPr/>
          </p:nvSpPr>
          <p:spPr>
            <a:xfrm>
              <a:off x="0" y="0"/>
              <a:ext cx="2212468" cy="698500"/>
            </a:xfrm>
            <a:custGeom>
              <a:avLst/>
              <a:gdLst/>
              <a:ahLst/>
              <a:cxnLst/>
              <a:rect l="l" t="t" r="r" b="b"/>
              <a:pathLst>
                <a:path w="2212468" h="698500">
                  <a:moveTo>
                    <a:pt x="2212468" y="349250"/>
                  </a:moveTo>
                  <a:lnTo>
                    <a:pt x="2009268" y="698500"/>
                  </a:lnTo>
                  <a:lnTo>
                    <a:pt x="203200" y="698500"/>
                  </a:lnTo>
                  <a:lnTo>
                    <a:pt x="0" y="349250"/>
                  </a:lnTo>
                  <a:lnTo>
                    <a:pt x="203200" y="0"/>
                  </a:lnTo>
                  <a:lnTo>
                    <a:pt x="2009268" y="0"/>
                  </a:lnTo>
                  <a:lnTo>
                    <a:pt x="2212468" y="349250"/>
                  </a:lnTo>
                  <a:close/>
                </a:path>
              </a:pathLst>
            </a:custGeom>
            <a:solidFill>
              <a:srgbClr val="9BC0CA"/>
            </a:solidFill>
          </p:spPr>
          <p:txBody>
            <a:bodyPr/>
            <a:lstStyle/>
            <a:p>
              <a:endParaRPr lang="bg-BG"/>
            </a:p>
          </p:txBody>
        </p:sp>
        <p:sp>
          <p:nvSpPr>
            <p:cNvPr id="10" name="TextBox 10">
              <a:extLst>
                <a:ext uri="{FF2B5EF4-FFF2-40B4-BE49-F238E27FC236}">
                  <a16:creationId xmlns:a16="http://schemas.microsoft.com/office/drawing/2014/main" id="{D420267D-3A9A-771E-5B25-715527270DAC}"/>
                </a:ext>
              </a:extLst>
            </p:cNvPr>
            <p:cNvSpPr txBox="1"/>
            <p:nvPr/>
          </p:nvSpPr>
          <p:spPr>
            <a:xfrm>
              <a:off x="114300" y="-57150"/>
              <a:ext cx="1983868" cy="755650"/>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A8108EA3-72C6-B7AF-6934-8538998A9F1F}"/>
              </a:ext>
            </a:extLst>
          </p:cNvPr>
          <p:cNvSpPr/>
          <p:nvPr/>
        </p:nvSpPr>
        <p:spPr>
          <a:xfrm>
            <a:off x="-60107" y="-2653476"/>
            <a:ext cx="2795016"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2" name="Freeform 12">
            <a:extLst>
              <a:ext uri="{FF2B5EF4-FFF2-40B4-BE49-F238E27FC236}">
                <a16:creationId xmlns:a16="http://schemas.microsoft.com/office/drawing/2014/main" id="{A3475087-8E5A-3682-7192-9BA7BD80B541}"/>
              </a:ext>
            </a:extLst>
          </p:cNvPr>
          <p:cNvSpPr/>
          <p:nvPr/>
        </p:nvSpPr>
        <p:spPr>
          <a:xfrm flipH="1">
            <a:off x="15553091" y="-2653476"/>
            <a:ext cx="2795016" cy="4991100"/>
          </a:xfrm>
          <a:custGeom>
            <a:avLst/>
            <a:gdLst/>
            <a:ahLst/>
            <a:cxnLst/>
            <a:rect l="l" t="t" r="r" b="b"/>
            <a:pathLst>
              <a:path w="2795016" h="4991100">
                <a:moveTo>
                  <a:pt x="2795016" y="0"/>
                </a:moveTo>
                <a:lnTo>
                  <a:pt x="0" y="0"/>
                </a:lnTo>
                <a:lnTo>
                  <a:pt x="0" y="4991100"/>
                </a:lnTo>
                <a:lnTo>
                  <a:pt x="2795016" y="4991100"/>
                </a:lnTo>
                <a:lnTo>
                  <a:pt x="279501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6" name="TextBox 16">
            <a:extLst>
              <a:ext uri="{FF2B5EF4-FFF2-40B4-BE49-F238E27FC236}">
                <a16:creationId xmlns:a16="http://schemas.microsoft.com/office/drawing/2014/main" id="{77758182-A9FE-1E25-E2FD-3BBE493597F3}"/>
              </a:ext>
            </a:extLst>
          </p:cNvPr>
          <p:cNvSpPr txBox="1"/>
          <p:nvPr/>
        </p:nvSpPr>
        <p:spPr>
          <a:xfrm>
            <a:off x="4188670" y="638809"/>
            <a:ext cx="9731315" cy="692497"/>
          </a:xfrm>
          <a:prstGeom prst="rect">
            <a:avLst/>
          </a:prstGeom>
        </p:spPr>
        <p:txBody>
          <a:bodyPr wrap="square" lIns="0" tIns="0" rIns="0" bIns="0" rtlCol="0" anchor="t">
            <a:spAutoFit/>
          </a:bodyPr>
          <a:lstStyle/>
          <a:p>
            <a:pPr algn="ctr">
              <a:lnSpc>
                <a:spcPts val="5404"/>
              </a:lnSpc>
            </a:pPr>
            <a:r>
              <a:rPr lang="en-US" sz="4800" spc="-140" dirty="0">
                <a:solidFill>
                  <a:srgbClr val="000000"/>
                </a:solidFill>
                <a:latin typeface="Poppins Bold"/>
              </a:rPr>
              <a:t>Training Centers And Facilities</a:t>
            </a:r>
          </a:p>
        </p:txBody>
      </p:sp>
    </p:spTree>
    <p:extLst>
      <p:ext uri="{BB962C8B-B14F-4D97-AF65-F5344CB8AC3E}">
        <p14:creationId xmlns:p14="http://schemas.microsoft.com/office/powerpoint/2010/main" val="1393824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F38AA-D05B-866C-7D3E-440A326DB37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7710D69-C948-F289-CE9F-18E3AE720D45}"/>
              </a:ext>
            </a:extLst>
          </p:cNvPr>
          <p:cNvGrpSpPr/>
          <p:nvPr/>
        </p:nvGrpSpPr>
        <p:grpSpPr>
          <a:xfrm>
            <a:off x="-1522364" y="9912529"/>
            <a:ext cx="21354623" cy="2652117"/>
            <a:chOff x="0" y="0"/>
            <a:chExt cx="5624263" cy="698500"/>
          </a:xfrm>
        </p:grpSpPr>
        <p:sp>
          <p:nvSpPr>
            <p:cNvPr id="3" name="Freeform 3">
              <a:extLst>
                <a:ext uri="{FF2B5EF4-FFF2-40B4-BE49-F238E27FC236}">
                  <a16:creationId xmlns:a16="http://schemas.microsoft.com/office/drawing/2014/main" id="{C1696B2B-A256-ACF9-204E-7B04A9D5C9BB}"/>
                </a:ext>
              </a:extLst>
            </p:cNvPr>
            <p:cNvSpPr/>
            <p:nvPr/>
          </p:nvSpPr>
          <p:spPr>
            <a:xfrm>
              <a:off x="0" y="0"/>
              <a:ext cx="5624263" cy="698500"/>
            </a:xfrm>
            <a:custGeom>
              <a:avLst/>
              <a:gdLst/>
              <a:ahLst/>
              <a:cxnLst/>
              <a:rect l="l" t="t" r="r" b="b"/>
              <a:pathLst>
                <a:path w="5624263" h="698500">
                  <a:moveTo>
                    <a:pt x="5624263" y="349250"/>
                  </a:moveTo>
                  <a:lnTo>
                    <a:pt x="5421063" y="698500"/>
                  </a:lnTo>
                  <a:lnTo>
                    <a:pt x="203200" y="698500"/>
                  </a:lnTo>
                  <a:lnTo>
                    <a:pt x="0" y="349250"/>
                  </a:lnTo>
                  <a:lnTo>
                    <a:pt x="203200" y="0"/>
                  </a:lnTo>
                  <a:lnTo>
                    <a:pt x="5421063" y="0"/>
                  </a:lnTo>
                  <a:lnTo>
                    <a:pt x="5624263" y="349250"/>
                  </a:lnTo>
                  <a:close/>
                </a:path>
              </a:pathLst>
            </a:custGeom>
            <a:solidFill>
              <a:srgbClr val="393939"/>
            </a:solidFill>
          </p:spPr>
          <p:txBody>
            <a:bodyPr/>
            <a:lstStyle/>
            <a:p>
              <a:endParaRPr lang="bg-BG"/>
            </a:p>
          </p:txBody>
        </p:sp>
        <p:sp>
          <p:nvSpPr>
            <p:cNvPr id="4" name="TextBox 4">
              <a:extLst>
                <a:ext uri="{FF2B5EF4-FFF2-40B4-BE49-F238E27FC236}">
                  <a16:creationId xmlns:a16="http://schemas.microsoft.com/office/drawing/2014/main" id="{FA62CD74-8B5D-CFA3-6231-C146E9739759}"/>
                </a:ext>
              </a:extLst>
            </p:cNvPr>
            <p:cNvSpPr txBox="1"/>
            <p:nvPr/>
          </p:nvSpPr>
          <p:spPr>
            <a:xfrm>
              <a:off x="114300" y="-57150"/>
              <a:ext cx="5395663" cy="755650"/>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30BE53BD-E553-4CE8-E884-B242D8E1A59B}"/>
              </a:ext>
            </a:extLst>
          </p:cNvPr>
          <p:cNvGrpSpPr/>
          <p:nvPr/>
        </p:nvGrpSpPr>
        <p:grpSpPr>
          <a:xfrm>
            <a:off x="1681160" y="9912529"/>
            <a:ext cx="11022791" cy="2652117"/>
            <a:chOff x="0" y="0"/>
            <a:chExt cx="2903122" cy="698500"/>
          </a:xfrm>
        </p:grpSpPr>
        <p:sp>
          <p:nvSpPr>
            <p:cNvPr id="6" name="Freeform 6">
              <a:extLst>
                <a:ext uri="{FF2B5EF4-FFF2-40B4-BE49-F238E27FC236}">
                  <a16:creationId xmlns:a16="http://schemas.microsoft.com/office/drawing/2014/main" id="{F9063E86-20C7-3BD9-178D-7312FF242395}"/>
                </a:ext>
              </a:extLst>
            </p:cNvPr>
            <p:cNvSpPr/>
            <p:nvPr/>
          </p:nvSpPr>
          <p:spPr>
            <a:xfrm>
              <a:off x="0" y="0"/>
              <a:ext cx="2903122" cy="698500"/>
            </a:xfrm>
            <a:custGeom>
              <a:avLst/>
              <a:gdLst/>
              <a:ahLst/>
              <a:cxnLst/>
              <a:rect l="l" t="t" r="r" b="b"/>
              <a:pathLst>
                <a:path w="2903122" h="698500">
                  <a:moveTo>
                    <a:pt x="2903122" y="349250"/>
                  </a:moveTo>
                  <a:lnTo>
                    <a:pt x="2699922" y="698500"/>
                  </a:lnTo>
                  <a:lnTo>
                    <a:pt x="203200" y="698500"/>
                  </a:lnTo>
                  <a:lnTo>
                    <a:pt x="0" y="349250"/>
                  </a:lnTo>
                  <a:lnTo>
                    <a:pt x="203200" y="0"/>
                  </a:lnTo>
                  <a:lnTo>
                    <a:pt x="2699922" y="0"/>
                  </a:lnTo>
                  <a:lnTo>
                    <a:pt x="2903122" y="349250"/>
                  </a:lnTo>
                  <a:close/>
                </a:path>
              </a:pathLst>
            </a:custGeom>
            <a:solidFill>
              <a:srgbClr val="239ED9"/>
            </a:solidFill>
          </p:spPr>
          <p:txBody>
            <a:bodyPr/>
            <a:lstStyle/>
            <a:p>
              <a:endParaRPr lang="bg-BG"/>
            </a:p>
          </p:txBody>
        </p:sp>
        <p:sp>
          <p:nvSpPr>
            <p:cNvPr id="7" name="TextBox 7">
              <a:extLst>
                <a:ext uri="{FF2B5EF4-FFF2-40B4-BE49-F238E27FC236}">
                  <a16:creationId xmlns:a16="http://schemas.microsoft.com/office/drawing/2014/main" id="{8330779E-C7D0-253A-1540-299A2C7CC5B7}"/>
                </a:ext>
              </a:extLst>
            </p:cNvPr>
            <p:cNvSpPr txBox="1"/>
            <p:nvPr/>
          </p:nvSpPr>
          <p:spPr>
            <a:xfrm>
              <a:off x="114300" y="-57150"/>
              <a:ext cx="2674522" cy="755650"/>
            </a:xfrm>
            <a:prstGeom prst="rect">
              <a:avLst/>
            </a:prstGeom>
          </p:spPr>
          <p:txBody>
            <a:bodyPr lIns="50800" tIns="50800" rIns="50800" bIns="50800" rtlCol="0" anchor="ctr"/>
            <a:lstStyle/>
            <a:p>
              <a:pPr algn="ctr">
                <a:lnSpc>
                  <a:spcPts val="2659"/>
                </a:lnSpc>
              </a:pPr>
              <a:endParaRPr/>
            </a:p>
          </p:txBody>
        </p:sp>
      </p:grpSp>
      <p:grpSp>
        <p:nvGrpSpPr>
          <p:cNvPr id="8" name="Group 8">
            <a:extLst>
              <a:ext uri="{FF2B5EF4-FFF2-40B4-BE49-F238E27FC236}">
                <a16:creationId xmlns:a16="http://schemas.microsoft.com/office/drawing/2014/main" id="{8E4F4D34-72E5-A9C7-DDF2-6F6CBAFB8A55}"/>
              </a:ext>
            </a:extLst>
          </p:cNvPr>
          <p:cNvGrpSpPr/>
          <p:nvPr/>
        </p:nvGrpSpPr>
        <p:grpSpPr>
          <a:xfrm>
            <a:off x="-2363919" y="9912529"/>
            <a:ext cx="8400463" cy="2652117"/>
            <a:chOff x="0" y="0"/>
            <a:chExt cx="2212468" cy="698500"/>
          </a:xfrm>
        </p:grpSpPr>
        <p:sp>
          <p:nvSpPr>
            <p:cNvPr id="9" name="Freeform 9">
              <a:extLst>
                <a:ext uri="{FF2B5EF4-FFF2-40B4-BE49-F238E27FC236}">
                  <a16:creationId xmlns:a16="http://schemas.microsoft.com/office/drawing/2014/main" id="{C3660623-6C12-51B9-93DD-788F50F4C9CA}"/>
                </a:ext>
              </a:extLst>
            </p:cNvPr>
            <p:cNvSpPr/>
            <p:nvPr/>
          </p:nvSpPr>
          <p:spPr>
            <a:xfrm>
              <a:off x="0" y="0"/>
              <a:ext cx="2212468" cy="698500"/>
            </a:xfrm>
            <a:custGeom>
              <a:avLst/>
              <a:gdLst/>
              <a:ahLst/>
              <a:cxnLst/>
              <a:rect l="l" t="t" r="r" b="b"/>
              <a:pathLst>
                <a:path w="2212468" h="698500">
                  <a:moveTo>
                    <a:pt x="2212468" y="349250"/>
                  </a:moveTo>
                  <a:lnTo>
                    <a:pt x="2009268" y="698500"/>
                  </a:lnTo>
                  <a:lnTo>
                    <a:pt x="203200" y="698500"/>
                  </a:lnTo>
                  <a:lnTo>
                    <a:pt x="0" y="349250"/>
                  </a:lnTo>
                  <a:lnTo>
                    <a:pt x="203200" y="0"/>
                  </a:lnTo>
                  <a:lnTo>
                    <a:pt x="2009268" y="0"/>
                  </a:lnTo>
                  <a:lnTo>
                    <a:pt x="2212468" y="349250"/>
                  </a:lnTo>
                  <a:close/>
                </a:path>
              </a:pathLst>
            </a:custGeom>
            <a:solidFill>
              <a:srgbClr val="9BC0CA"/>
            </a:solidFill>
          </p:spPr>
          <p:txBody>
            <a:bodyPr/>
            <a:lstStyle/>
            <a:p>
              <a:endParaRPr lang="bg-BG"/>
            </a:p>
          </p:txBody>
        </p:sp>
        <p:sp>
          <p:nvSpPr>
            <p:cNvPr id="10" name="TextBox 10">
              <a:extLst>
                <a:ext uri="{FF2B5EF4-FFF2-40B4-BE49-F238E27FC236}">
                  <a16:creationId xmlns:a16="http://schemas.microsoft.com/office/drawing/2014/main" id="{DAC525C1-5046-B1B5-00A3-01E03F32C495}"/>
                </a:ext>
              </a:extLst>
            </p:cNvPr>
            <p:cNvSpPr txBox="1"/>
            <p:nvPr/>
          </p:nvSpPr>
          <p:spPr>
            <a:xfrm>
              <a:off x="114300" y="-57150"/>
              <a:ext cx="1983868" cy="755650"/>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4241B8C3-7543-1994-FF79-5BD2E80E4149}"/>
              </a:ext>
            </a:extLst>
          </p:cNvPr>
          <p:cNvSpPr/>
          <p:nvPr/>
        </p:nvSpPr>
        <p:spPr>
          <a:xfrm>
            <a:off x="-60107" y="-2653476"/>
            <a:ext cx="2795016"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2" name="Freeform 12">
            <a:extLst>
              <a:ext uri="{FF2B5EF4-FFF2-40B4-BE49-F238E27FC236}">
                <a16:creationId xmlns:a16="http://schemas.microsoft.com/office/drawing/2014/main" id="{4439458A-579D-2E5A-AE0B-D30BB6E281A6}"/>
              </a:ext>
            </a:extLst>
          </p:cNvPr>
          <p:cNvSpPr/>
          <p:nvPr/>
        </p:nvSpPr>
        <p:spPr>
          <a:xfrm flipH="1">
            <a:off x="15553091" y="-2653476"/>
            <a:ext cx="2795016" cy="4991100"/>
          </a:xfrm>
          <a:custGeom>
            <a:avLst/>
            <a:gdLst/>
            <a:ahLst/>
            <a:cxnLst/>
            <a:rect l="l" t="t" r="r" b="b"/>
            <a:pathLst>
              <a:path w="2795016" h="4991100">
                <a:moveTo>
                  <a:pt x="2795016" y="0"/>
                </a:moveTo>
                <a:lnTo>
                  <a:pt x="0" y="0"/>
                </a:lnTo>
                <a:lnTo>
                  <a:pt x="0" y="4991100"/>
                </a:lnTo>
                <a:lnTo>
                  <a:pt x="2795016" y="4991100"/>
                </a:lnTo>
                <a:lnTo>
                  <a:pt x="279501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6" name="TextBox 16">
            <a:extLst>
              <a:ext uri="{FF2B5EF4-FFF2-40B4-BE49-F238E27FC236}">
                <a16:creationId xmlns:a16="http://schemas.microsoft.com/office/drawing/2014/main" id="{932C4F67-2B4D-AF87-0ADB-E5E61D64793F}"/>
              </a:ext>
            </a:extLst>
          </p:cNvPr>
          <p:cNvSpPr txBox="1"/>
          <p:nvPr/>
        </p:nvSpPr>
        <p:spPr>
          <a:xfrm>
            <a:off x="4188670" y="638809"/>
            <a:ext cx="9731315" cy="692497"/>
          </a:xfrm>
          <a:prstGeom prst="rect">
            <a:avLst/>
          </a:prstGeom>
        </p:spPr>
        <p:txBody>
          <a:bodyPr wrap="square" lIns="0" tIns="0" rIns="0" bIns="0" rtlCol="0" anchor="t">
            <a:spAutoFit/>
          </a:bodyPr>
          <a:lstStyle/>
          <a:p>
            <a:pPr algn="ctr">
              <a:lnSpc>
                <a:spcPts val="5404"/>
              </a:lnSpc>
            </a:pPr>
            <a:r>
              <a:rPr lang="en-US" sz="4800" spc="-140" dirty="0">
                <a:solidFill>
                  <a:srgbClr val="000000"/>
                </a:solidFill>
                <a:latin typeface="Poppins Bold"/>
              </a:rPr>
              <a:t>Training Centers And Facilities</a:t>
            </a:r>
          </a:p>
        </p:txBody>
      </p:sp>
    </p:spTree>
    <p:extLst>
      <p:ext uri="{BB962C8B-B14F-4D97-AF65-F5344CB8AC3E}">
        <p14:creationId xmlns:p14="http://schemas.microsoft.com/office/powerpoint/2010/main" val="32235400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64F9B-0653-4EDD-2F29-E9929E2046B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2B5C834-1B48-07B7-AD11-5E351531711F}"/>
              </a:ext>
            </a:extLst>
          </p:cNvPr>
          <p:cNvGrpSpPr/>
          <p:nvPr/>
        </p:nvGrpSpPr>
        <p:grpSpPr>
          <a:xfrm>
            <a:off x="-1522364" y="9912529"/>
            <a:ext cx="21354623" cy="2652117"/>
            <a:chOff x="0" y="0"/>
            <a:chExt cx="5624263" cy="698500"/>
          </a:xfrm>
        </p:grpSpPr>
        <p:sp>
          <p:nvSpPr>
            <p:cNvPr id="3" name="Freeform 3">
              <a:extLst>
                <a:ext uri="{FF2B5EF4-FFF2-40B4-BE49-F238E27FC236}">
                  <a16:creationId xmlns:a16="http://schemas.microsoft.com/office/drawing/2014/main" id="{B077CC4E-D541-15E2-8164-8571C2960706}"/>
                </a:ext>
              </a:extLst>
            </p:cNvPr>
            <p:cNvSpPr/>
            <p:nvPr/>
          </p:nvSpPr>
          <p:spPr>
            <a:xfrm>
              <a:off x="0" y="0"/>
              <a:ext cx="5624263" cy="698500"/>
            </a:xfrm>
            <a:custGeom>
              <a:avLst/>
              <a:gdLst/>
              <a:ahLst/>
              <a:cxnLst/>
              <a:rect l="l" t="t" r="r" b="b"/>
              <a:pathLst>
                <a:path w="5624263" h="698500">
                  <a:moveTo>
                    <a:pt x="5624263" y="349250"/>
                  </a:moveTo>
                  <a:lnTo>
                    <a:pt x="5421063" y="698500"/>
                  </a:lnTo>
                  <a:lnTo>
                    <a:pt x="203200" y="698500"/>
                  </a:lnTo>
                  <a:lnTo>
                    <a:pt x="0" y="349250"/>
                  </a:lnTo>
                  <a:lnTo>
                    <a:pt x="203200" y="0"/>
                  </a:lnTo>
                  <a:lnTo>
                    <a:pt x="5421063" y="0"/>
                  </a:lnTo>
                  <a:lnTo>
                    <a:pt x="5624263" y="349250"/>
                  </a:lnTo>
                  <a:close/>
                </a:path>
              </a:pathLst>
            </a:custGeom>
            <a:solidFill>
              <a:srgbClr val="393939"/>
            </a:solidFill>
          </p:spPr>
          <p:txBody>
            <a:bodyPr/>
            <a:lstStyle/>
            <a:p>
              <a:endParaRPr lang="bg-BG"/>
            </a:p>
          </p:txBody>
        </p:sp>
        <p:sp>
          <p:nvSpPr>
            <p:cNvPr id="4" name="TextBox 4">
              <a:extLst>
                <a:ext uri="{FF2B5EF4-FFF2-40B4-BE49-F238E27FC236}">
                  <a16:creationId xmlns:a16="http://schemas.microsoft.com/office/drawing/2014/main" id="{47C4D132-15D7-D976-0055-F53D366E0DC0}"/>
                </a:ext>
              </a:extLst>
            </p:cNvPr>
            <p:cNvSpPr txBox="1"/>
            <p:nvPr/>
          </p:nvSpPr>
          <p:spPr>
            <a:xfrm>
              <a:off x="114300" y="-57150"/>
              <a:ext cx="5395663" cy="755650"/>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90A6BED8-B410-1B02-1EFB-B5BA9D4142C5}"/>
              </a:ext>
            </a:extLst>
          </p:cNvPr>
          <p:cNvGrpSpPr/>
          <p:nvPr/>
        </p:nvGrpSpPr>
        <p:grpSpPr>
          <a:xfrm>
            <a:off x="1681160" y="9912529"/>
            <a:ext cx="11022791" cy="2652117"/>
            <a:chOff x="0" y="0"/>
            <a:chExt cx="2903122" cy="698500"/>
          </a:xfrm>
        </p:grpSpPr>
        <p:sp>
          <p:nvSpPr>
            <p:cNvPr id="6" name="Freeform 6">
              <a:extLst>
                <a:ext uri="{FF2B5EF4-FFF2-40B4-BE49-F238E27FC236}">
                  <a16:creationId xmlns:a16="http://schemas.microsoft.com/office/drawing/2014/main" id="{923FE6F6-3756-897C-E03C-BA1276408640}"/>
                </a:ext>
              </a:extLst>
            </p:cNvPr>
            <p:cNvSpPr/>
            <p:nvPr/>
          </p:nvSpPr>
          <p:spPr>
            <a:xfrm>
              <a:off x="0" y="0"/>
              <a:ext cx="2903122" cy="698500"/>
            </a:xfrm>
            <a:custGeom>
              <a:avLst/>
              <a:gdLst/>
              <a:ahLst/>
              <a:cxnLst/>
              <a:rect l="l" t="t" r="r" b="b"/>
              <a:pathLst>
                <a:path w="2903122" h="698500">
                  <a:moveTo>
                    <a:pt x="2903122" y="349250"/>
                  </a:moveTo>
                  <a:lnTo>
                    <a:pt x="2699922" y="698500"/>
                  </a:lnTo>
                  <a:lnTo>
                    <a:pt x="203200" y="698500"/>
                  </a:lnTo>
                  <a:lnTo>
                    <a:pt x="0" y="349250"/>
                  </a:lnTo>
                  <a:lnTo>
                    <a:pt x="203200" y="0"/>
                  </a:lnTo>
                  <a:lnTo>
                    <a:pt x="2699922" y="0"/>
                  </a:lnTo>
                  <a:lnTo>
                    <a:pt x="2903122" y="349250"/>
                  </a:lnTo>
                  <a:close/>
                </a:path>
              </a:pathLst>
            </a:custGeom>
            <a:solidFill>
              <a:srgbClr val="239ED9"/>
            </a:solidFill>
          </p:spPr>
          <p:txBody>
            <a:bodyPr/>
            <a:lstStyle/>
            <a:p>
              <a:endParaRPr lang="bg-BG"/>
            </a:p>
          </p:txBody>
        </p:sp>
        <p:sp>
          <p:nvSpPr>
            <p:cNvPr id="7" name="TextBox 7">
              <a:extLst>
                <a:ext uri="{FF2B5EF4-FFF2-40B4-BE49-F238E27FC236}">
                  <a16:creationId xmlns:a16="http://schemas.microsoft.com/office/drawing/2014/main" id="{5108AD3F-FE6B-C2C4-22D7-4B8E768E14DD}"/>
                </a:ext>
              </a:extLst>
            </p:cNvPr>
            <p:cNvSpPr txBox="1"/>
            <p:nvPr/>
          </p:nvSpPr>
          <p:spPr>
            <a:xfrm>
              <a:off x="114300" y="-57150"/>
              <a:ext cx="2674522" cy="755650"/>
            </a:xfrm>
            <a:prstGeom prst="rect">
              <a:avLst/>
            </a:prstGeom>
          </p:spPr>
          <p:txBody>
            <a:bodyPr lIns="50800" tIns="50800" rIns="50800" bIns="50800" rtlCol="0" anchor="ctr"/>
            <a:lstStyle/>
            <a:p>
              <a:pPr algn="ctr">
                <a:lnSpc>
                  <a:spcPts val="2659"/>
                </a:lnSpc>
              </a:pPr>
              <a:endParaRPr/>
            </a:p>
          </p:txBody>
        </p:sp>
      </p:grpSp>
      <p:grpSp>
        <p:nvGrpSpPr>
          <p:cNvPr id="8" name="Group 8">
            <a:extLst>
              <a:ext uri="{FF2B5EF4-FFF2-40B4-BE49-F238E27FC236}">
                <a16:creationId xmlns:a16="http://schemas.microsoft.com/office/drawing/2014/main" id="{2E4922B6-9608-1761-43A1-D9F8FBC8575F}"/>
              </a:ext>
            </a:extLst>
          </p:cNvPr>
          <p:cNvGrpSpPr/>
          <p:nvPr/>
        </p:nvGrpSpPr>
        <p:grpSpPr>
          <a:xfrm>
            <a:off x="-2363919" y="9912529"/>
            <a:ext cx="8400463" cy="2652117"/>
            <a:chOff x="0" y="0"/>
            <a:chExt cx="2212468" cy="698500"/>
          </a:xfrm>
        </p:grpSpPr>
        <p:sp>
          <p:nvSpPr>
            <p:cNvPr id="9" name="Freeform 9">
              <a:extLst>
                <a:ext uri="{FF2B5EF4-FFF2-40B4-BE49-F238E27FC236}">
                  <a16:creationId xmlns:a16="http://schemas.microsoft.com/office/drawing/2014/main" id="{31FA20BC-C46F-91CF-7D6C-12A683917A4B}"/>
                </a:ext>
              </a:extLst>
            </p:cNvPr>
            <p:cNvSpPr/>
            <p:nvPr/>
          </p:nvSpPr>
          <p:spPr>
            <a:xfrm>
              <a:off x="0" y="0"/>
              <a:ext cx="2212468" cy="698500"/>
            </a:xfrm>
            <a:custGeom>
              <a:avLst/>
              <a:gdLst/>
              <a:ahLst/>
              <a:cxnLst/>
              <a:rect l="l" t="t" r="r" b="b"/>
              <a:pathLst>
                <a:path w="2212468" h="698500">
                  <a:moveTo>
                    <a:pt x="2212468" y="349250"/>
                  </a:moveTo>
                  <a:lnTo>
                    <a:pt x="2009268" y="698500"/>
                  </a:lnTo>
                  <a:lnTo>
                    <a:pt x="203200" y="698500"/>
                  </a:lnTo>
                  <a:lnTo>
                    <a:pt x="0" y="349250"/>
                  </a:lnTo>
                  <a:lnTo>
                    <a:pt x="203200" y="0"/>
                  </a:lnTo>
                  <a:lnTo>
                    <a:pt x="2009268" y="0"/>
                  </a:lnTo>
                  <a:lnTo>
                    <a:pt x="2212468" y="349250"/>
                  </a:lnTo>
                  <a:close/>
                </a:path>
              </a:pathLst>
            </a:custGeom>
            <a:solidFill>
              <a:srgbClr val="9BC0CA"/>
            </a:solidFill>
          </p:spPr>
          <p:txBody>
            <a:bodyPr/>
            <a:lstStyle/>
            <a:p>
              <a:endParaRPr lang="bg-BG"/>
            </a:p>
          </p:txBody>
        </p:sp>
        <p:sp>
          <p:nvSpPr>
            <p:cNvPr id="10" name="TextBox 10">
              <a:extLst>
                <a:ext uri="{FF2B5EF4-FFF2-40B4-BE49-F238E27FC236}">
                  <a16:creationId xmlns:a16="http://schemas.microsoft.com/office/drawing/2014/main" id="{E3EA857C-9296-E54D-9709-C4194E245CF9}"/>
                </a:ext>
              </a:extLst>
            </p:cNvPr>
            <p:cNvSpPr txBox="1"/>
            <p:nvPr/>
          </p:nvSpPr>
          <p:spPr>
            <a:xfrm>
              <a:off x="114300" y="-57150"/>
              <a:ext cx="1983868" cy="755650"/>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5E580DB9-D4D8-4C21-F6AC-39C9A305BF33}"/>
              </a:ext>
            </a:extLst>
          </p:cNvPr>
          <p:cNvSpPr/>
          <p:nvPr/>
        </p:nvSpPr>
        <p:spPr>
          <a:xfrm>
            <a:off x="-60107" y="-2653476"/>
            <a:ext cx="2795016"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2" name="Freeform 12">
            <a:extLst>
              <a:ext uri="{FF2B5EF4-FFF2-40B4-BE49-F238E27FC236}">
                <a16:creationId xmlns:a16="http://schemas.microsoft.com/office/drawing/2014/main" id="{D75D0D18-A903-5E3A-A723-83DC8D0F1B81}"/>
              </a:ext>
            </a:extLst>
          </p:cNvPr>
          <p:cNvSpPr/>
          <p:nvPr/>
        </p:nvSpPr>
        <p:spPr>
          <a:xfrm flipH="1">
            <a:off x="15553091" y="-2653476"/>
            <a:ext cx="2795016" cy="4991100"/>
          </a:xfrm>
          <a:custGeom>
            <a:avLst/>
            <a:gdLst/>
            <a:ahLst/>
            <a:cxnLst/>
            <a:rect l="l" t="t" r="r" b="b"/>
            <a:pathLst>
              <a:path w="2795016" h="4991100">
                <a:moveTo>
                  <a:pt x="2795016" y="0"/>
                </a:moveTo>
                <a:lnTo>
                  <a:pt x="0" y="0"/>
                </a:lnTo>
                <a:lnTo>
                  <a:pt x="0" y="4991100"/>
                </a:lnTo>
                <a:lnTo>
                  <a:pt x="2795016" y="4991100"/>
                </a:lnTo>
                <a:lnTo>
                  <a:pt x="279501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6" name="TextBox 16">
            <a:extLst>
              <a:ext uri="{FF2B5EF4-FFF2-40B4-BE49-F238E27FC236}">
                <a16:creationId xmlns:a16="http://schemas.microsoft.com/office/drawing/2014/main" id="{082F444C-323F-4824-49E0-C075970227CF}"/>
              </a:ext>
            </a:extLst>
          </p:cNvPr>
          <p:cNvSpPr txBox="1"/>
          <p:nvPr/>
        </p:nvSpPr>
        <p:spPr>
          <a:xfrm>
            <a:off x="4188670" y="638809"/>
            <a:ext cx="9731315" cy="692497"/>
          </a:xfrm>
          <a:prstGeom prst="rect">
            <a:avLst/>
          </a:prstGeom>
        </p:spPr>
        <p:txBody>
          <a:bodyPr wrap="square" lIns="0" tIns="0" rIns="0" bIns="0" rtlCol="0" anchor="t">
            <a:spAutoFit/>
          </a:bodyPr>
          <a:lstStyle/>
          <a:p>
            <a:pPr algn="ctr">
              <a:lnSpc>
                <a:spcPts val="5404"/>
              </a:lnSpc>
            </a:pPr>
            <a:r>
              <a:rPr lang="en-US" sz="4800" spc="-140" dirty="0">
                <a:solidFill>
                  <a:srgbClr val="000000"/>
                </a:solidFill>
                <a:latin typeface="Poppins Bold"/>
              </a:rPr>
              <a:t>Training Centers And Facilities</a:t>
            </a:r>
          </a:p>
        </p:txBody>
      </p:sp>
    </p:spTree>
    <p:extLst>
      <p:ext uri="{BB962C8B-B14F-4D97-AF65-F5344CB8AC3E}">
        <p14:creationId xmlns:p14="http://schemas.microsoft.com/office/powerpoint/2010/main" val="487068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91569-D6C1-9FC8-6533-19F5BF557A3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9F44DAD-C4E3-6F06-636D-3AD07B52B9D4}"/>
              </a:ext>
            </a:extLst>
          </p:cNvPr>
          <p:cNvGrpSpPr/>
          <p:nvPr/>
        </p:nvGrpSpPr>
        <p:grpSpPr>
          <a:xfrm>
            <a:off x="-1522364" y="9912529"/>
            <a:ext cx="21354623" cy="2652117"/>
            <a:chOff x="0" y="0"/>
            <a:chExt cx="5624263" cy="698500"/>
          </a:xfrm>
        </p:grpSpPr>
        <p:sp>
          <p:nvSpPr>
            <p:cNvPr id="3" name="Freeform 3">
              <a:extLst>
                <a:ext uri="{FF2B5EF4-FFF2-40B4-BE49-F238E27FC236}">
                  <a16:creationId xmlns:a16="http://schemas.microsoft.com/office/drawing/2014/main" id="{02339929-13EF-333C-F37F-3E98475F55E9}"/>
                </a:ext>
              </a:extLst>
            </p:cNvPr>
            <p:cNvSpPr/>
            <p:nvPr/>
          </p:nvSpPr>
          <p:spPr>
            <a:xfrm>
              <a:off x="0" y="0"/>
              <a:ext cx="5624263" cy="698500"/>
            </a:xfrm>
            <a:custGeom>
              <a:avLst/>
              <a:gdLst/>
              <a:ahLst/>
              <a:cxnLst/>
              <a:rect l="l" t="t" r="r" b="b"/>
              <a:pathLst>
                <a:path w="5624263" h="698500">
                  <a:moveTo>
                    <a:pt x="5624263" y="349250"/>
                  </a:moveTo>
                  <a:lnTo>
                    <a:pt x="5421063" y="698500"/>
                  </a:lnTo>
                  <a:lnTo>
                    <a:pt x="203200" y="698500"/>
                  </a:lnTo>
                  <a:lnTo>
                    <a:pt x="0" y="349250"/>
                  </a:lnTo>
                  <a:lnTo>
                    <a:pt x="203200" y="0"/>
                  </a:lnTo>
                  <a:lnTo>
                    <a:pt x="5421063" y="0"/>
                  </a:lnTo>
                  <a:lnTo>
                    <a:pt x="5624263" y="349250"/>
                  </a:lnTo>
                  <a:close/>
                </a:path>
              </a:pathLst>
            </a:custGeom>
            <a:solidFill>
              <a:srgbClr val="393939"/>
            </a:solidFill>
          </p:spPr>
          <p:txBody>
            <a:bodyPr/>
            <a:lstStyle/>
            <a:p>
              <a:endParaRPr lang="bg-BG"/>
            </a:p>
          </p:txBody>
        </p:sp>
        <p:sp>
          <p:nvSpPr>
            <p:cNvPr id="4" name="TextBox 4">
              <a:extLst>
                <a:ext uri="{FF2B5EF4-FFF2-40B4-BE49-F238E27FC236}">
                  <a16:creationId xmlns:a16="http://schemas.microsoft.com/office/drawing/2014/main" id="{B0BBB9A4-6D02-DAE5-93E2-BC7A3A2915C7}"/>
                </a:ext>
              </a:extLst>
            </p:cNvPr>
            <p:cNvSpPr txBox="1"/>
            <p:nvPr/>
          </p:nvSpPr>
          <p:spPr>
            <a:xfrm>
              <a:off x="114300" y="-57150"/>
              <a:ext cx="5395663" cy="755650"/>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CD7C8A9A-371D-91DF-29A2-98BF6146F35E}"/>
              </a:ext>
            </a:extLst>
          </p:cNvPr>
          <p:cNvGrpSpPr/>
          <p:nvPr/>
        </p:nvGrpSpPr>
        <p:grpSpPr>
          <a:xfrm>
            <a:off x="1681160" y="9912529"/>
            <a:ext cx="11022791" cy="2652117"/>
            <a:chOff x="0" y="0"/>
            <a:chExt cx="2903122" cy="698500"/>
          </a:xfrm>
        </p:grpSpPr>
        <p:sp>
          <p:nvSpPr>
            <p:cNvPr id="6" name="Freeform 6">
              <a:extLst>
                <a:ext uri="{FF2B5EF4-FFF2-40B4-BE49-F238E27FC236}">
                  <a16:creationId xmlns:a16="http://schemas.microsoft.com/office/drawing/2014/main" id="{C9F664E4-4CD8-6E49-3BF8-EB99AF6811B8}"/>
                </a:ext>
              </a:extLst>
            </p:cNvPr>
            <p:cNvSpPr/>
            <p:nvPr/>
          </p:nvSpPr>
          <p:spPr>
            <a:xfrm>
              <a:off x="0" y="0"/>
              <a:ext cx="2903122" cy="698500"/>
            </a:xfrm>
            <a:custGeom>
              <a:avLst/>
              <a:gdLst/>
              <a:ahLst/>
              <a:cxnLst/>
              <a:rect l="l" t="t" r="r" b="b"/>
              <a:pathLst>
                <a:path w="2903122" h="698500">
                  <a:moveTo>
                    <a:pt x="2903122" y="349250"/>
                  </a:moveTo>
                  <a:lnTo>
                    <a:pt x="2699922" y="698500"/>
                  </a:lnTo>
                  <a:lnTo>
                    <a:pt x="203200" y="698500"/>
                  </a:lnTo>
                  <a:lnTo>
                    <a:pt x="0" y="349250"/>
                  </a:lnTo>
                  <a:lnTo>
                    <a:pt x="203200" y="0"/>
                  </a:lnTo>
                  <a:lnTo>
                    <a:pt x="2699922" y="0"/>
                  </a:lnTo>
                  <a:lnTo>
                    <a:pt x="2903122" y="349250"/>
                  </a:lnTo>
                  <a:close/>
                </a:path>
              </a:pathLst>
            </a:custGeom>
            <a:solidFill>
              <a:srgbClr val="239ED9"/>
            </a:solidFill>
          </p:spPr>
          <p:txBody>
            <a:bodyPr/>
            <a:lstStyle/>
            <a:p>
              <a:endParaRPr lang="bg-BG"/>
            </a:p>
          </p:txBody>
        </p:sp>
        <p:sp>
          <p:nvSpPr>
            <p:cNvPr id="7" name="TextBox 7">
              <a:extLst>
                <a:ext uri="{FF2B5EF4-FFF2-40B4-BE49-F238E27FC236}">
                  <a16:creationId xmlns:a16="http://schemas.microsoft.com/office/drawing/2014/main" id="{F073EC59-E697-BE27-5B4E-F07D1CE299BE}"/>
                </a:ext>
              </a:extLst>
            </p:cNvPr>
            <p:cNvSpPr txBox="1"/>
            <p:nvPr/>
          </p:nvSpPr>
          <p:spPr>
            <a:xfrm>
              <a:off x="114300" y="-57150"/>
              <a:ext cx="2674522" cy="755650"/>
            </a:xfrm>
            <a:prstGeom prst="rect">
              <a:avLst/>
            </a:prstGeom>
          </p:spPr>
          <p:txBody>
            <a:bodyPr lIns="50800" tIns="50800" rIns="50800" bIns="50800" rtlCol="0" anchor="ctr"/>
            <a:lstStyle/>
            <a:p>
              <a:pPr algn="ctr">
                <a:lnSpc>
                  <a:spcPts val="2659"/>
                </a:lnSpc>
              </a:pPr>
              <a:endParaRPr/>
            </a:p>
          </p:txBody>
        </p:sp>
      </p:grpSp>
      <p:grpSp>
        <p:nvGrpSpPr>
          <p:cNvPr id="8" name="Group 8">
            <a:extLst>
              <a:ext uri="{FF2B5EF4-FFF2-40B4-BE49-F238E27FC236}">
                <a16:creationId xmlns:a16="http://schemas.microsoft.com/office/drawing/2014/main" id="{EAF5AF62-8261-9D05-B702-4963D7D7A529}"/>
              </a:ext>
            </a:extLst>
          </p:cNvPr>
          <p:cNvGrpSpPr/>
          <p:nvPr/>
        </p:nvGrpSpPr>
        <p:grpSpPr>
          <a:xfrm>
            <a:off x="-2363919" y="9912529"/>
            <a:ext cx="8400463" cy="2652117"/>
            <a:chOff x="0" y="0"/>
            <a:chExt cx="2212468" cy="698500"/>
          </a:xfrm>
        </p:grpSpPr>
        <p:sp>
          <p:nvSpPr>
            <p:cNvPr id="9" name="Freeform 9">
              <a:extLst>
                <a:ext uri="{FF2B5EF4-FFF2-40B4-BE49-F238E27FC236}">
                  <a16:creationId xmlns:a16="http://schemas.microsoft.com/office/drawing/2014/main" id="{1CF8D3B9-2C1A-CF42-6E4B-49B8F65A451C}"/>
                </a:ext>
              </a:extLst>
            </p:cNvPr>
            <p:cNvSpPr/>
            <p:nvPr/>
          </p:nvSpPr>
          <p:spPr>
            <a:xfrm>
              <a:off x="0" y="0"/>
              <a:ext cx="2212468" cy="698500"/>
            </a:xfrm>
            <a:custGeom>
              <a:avLst/>
              <a:gdLst/>
              <a:ahLst/>
              <a:cxnLst/>
              <a:rect l="l" t="t" r="r" b="b"/>
              <a:pathLst>
                <a:path w="2212468" h="698500">
                  <a:moveTo>
                    <a:pt x="2212468" y="349250"/>
                  </a:moveTo>
                  <a:lnTo>
                    <a:pt x="2009268" y="698500"/>
                  </a:lnTo>
                  <a:lnTo>
                    <a:pt x="203200" y="698500"/>
                  </a:lnTo>
                  <a:lnTo>
                    <a:pt x="0" y="349250"/>
                  </a:lnTo>
                  <a:lnTo>
                    <a:pt x="203200" y="0"/>
                  </a:lnTo>
                  <a:lnTo>
                    <a:pt x="2009268" y="0"/>
                  </a:lnTo>
                  <a:lnTo>
                    <a:pt x="2212468" y="349250"/>
                  </a:lnTo>
                  <a:close/>
                </a:path>
              </a:pathLst>
            </a:custGeom>
            <a:solidFill>
              <a:srgbClr val="9BC0CA"/>
            </a:solidFill>
          </p:spPr>
          <p:txBody>
            <a:bodyPr/>
            <a:lstStyle/>
            <a:p>
              <a:endParaRPr lang="bg-BG"/>
            </a:p>
          </p:txBody>
        </p:sp>
        <p:sp>
          <p:nvSpPr>
            <p:cNvPr id="10" name="TextBox 10">
              <a:extLst>
                <a:ext uri="{FF2B5EF4-FFF2-40B4-BE49-F238E27FC236}">
                  <a16:creationId xmlns:a16="http://schemas.microsoft.com/office/drawing/2014/main" id="{2CE9AC62-7593-F3E2-F93C-FD6E779843B4}"/>
                </a:ext>
              </a:extLst>
            </p:cNvPr>
            <p:cNvSpPr txBox="1"/>
            <p:nvPr/>
          </p:nvSpPr>
          <p:spPr>
            <a:xfrm>
              <a:off x="114300" y="-57150"/>
              <a:ext cx="1983868" cy="755650"/>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46B5BB57-A571-5C23-5B1E-F4FCF5F6F4C6}"/>
              </a:ext>
            </a:extLst>
          </p:cNvPr>
          <p:cNvSpPr/>
          <p:nvPr/>
        </p:nvSpPr>
        <p:spPr>
          <a:xfrm>
            <a:off x="-60107" y="-2653476"/>
            <a:ext cx="2795016"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2" name="Freeform 12">
            <a:extLst>
              <a:ext uri="{FF2B5EF4-FFF2-40B4-BE49-F238E27FC236}">
                <a16:creationId xmlns:a16="http://schemas.microsoft.com/office/drawing/2014/main" id="{9DA68783-EFEF-486F-B9B1-C003961FB9BB}"/>
              </a:ext>
            </a:extLst>
          </p:cNvPr>
          <p:cNvSpPr/>
          <p:nvPr/>
        </p:nvSpPr>
        <p:spPr>
          <a:xfrm flipH="1">
            <a:off x="15553091" y="-2653476"/>
            <a:ext cx="2795016" cy="4991100"/>
          </a:xfrm>
          <a:custGeom>
            <a:avLst/>
            <a:gdLst/>
            <a:ahLst/>
            <a:cxnLst/>
            <a:rect l="l" t="t" r="r" b="b"/>
            <a:pathLst>
              <a:path w="2795016" h="4991100">
                <a:moveTo>
                  <a:pt x="2795016" y="0"/>
                </a:moveTo>
                <a:lnTo>
                  <a:pt x="0" y="0"/>
                </a:lnTo>
                <a:lnTo>
                  <a:pt x="0" y="4991100"/>
                </a:lnTo>
                <a:lnTo>
                  <a:pt x="2795016" y="4991100"/>
                </a:lnTo>
                <a:lnTo>
                  <a:pt x="279501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6" name="TextBox 16">
            <a:extLst>
              <a:ext uri="{FF2B5EF4-FFF2-40B4-BE49-F238E27FC236}">
                <a16:creationId xmlns:a16="http://schemas.microsoft.com/office/drawing/2014/main" id="{1D5BCF9E-B22C-737A-4733-BD63156D43E2}"/>
              </a:ext>
            </a:extLst>
          </p:cNvPr>
          <p:cNvSpPr txBox="1"/>
          <p:nvPr/>
        </p:nvSpPr>
        <p:spPr>
          <a:xfrm>
            <a:off x="4188670" y="638809"/>
            <a:ext cx="9731315" cy="692497"/>
          </a:xfrm>
          <a:prstGeom prst="rect">
            <a:avLst/>
          </a:prstGeom>
        </p:spPr>
        <p:txBody>
          <a:bodyPr wrap="square" lIns="0" tIns="0" rIns="0" bIns="0" rtlCol="0" anchor="t">
            <a:spAutoFit/>
          </a:bodyPr>
          <a:lstStyle/>
          <a:p>
            <a:pPr algn="ctr">
              <a:lnSpc>
                <a:spcPts val="5404"/>
              </a:lnSpc>
            </a:pPr>
            <a:r>
              <a:rPr lang="en-US" sz="4800" spc="-140" dirty="0">
                <a:solidFill>
                  <a:srgbClr val="000000"/>
                </a:solidFill>
                <a:latin typeface="Poppins Bold"/>
              </a:rPr>
              <a:t>Training Centers And Facilities</a:t>
            </a:r>
          </a:p>
        </p:txBody>
      </p:sp>
    </p:spTree>
    <p:extLst>
      <p:ext uri="{BB962C8B-B14F-4D97-AF65-F5344CB8AC3E}">
        <p14:creationId xmlns:p14="http://schemas.microsoft.com/office/powerpoint/2010/main" val="3306831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2364" y="9912529"/>
            <a:ext cx="21354623" cy="2652117"/>
            <a:chOff x="0" y="0"/>
            <a:chExt cx="5624263" cy="698500"/>
          </a:xfrm>
        </p:grpSpPr>
        <p:sp>
          <p:nvSpPr>
            <p:cNvPr id="3" name="Freeform 3"/>
            <p:cNvSpPr/>
            <p:nvPr/>
          </p:nvSpPr>
          <p:spPr>
            <a:xfrm>
              <a:off x="0" y="0"/>
              <a:ext cx="5624263" cy="698500"/>
            </a:xfrm>
            <a:custGeom>
              <a:avLst/>
              <a:gdLst/>
              <a:ahLst/>
              <a:cxnLst/>
              <a:rect l="l" t="t" r="r" b="b"/>
              <a:pathLst>
                <a:path w="5624263" h="698500">
                  <a:moveTo>
                    <a:pt x="5624263" y="349250"/>
                  </a:moveTo>
                  <a:lnTo>
                    <a:pt x="5421063" y="698500"/>
                  </a:lnTo>
                  <a:lnTo>
                    <a:pt x="203200" y="698500"/>
                  </a:lnTo>
                  <a:lnTo>
                    <a:pt x="0" y="349250"/>
                  </a:lnTo>
                  <a:lnTo>
                    <a:pt x="203200" y="0"/>
                  </a:lnTo>
                  <a:lnTo>
                    <a:pt x="5421063" y="0"/>
                  </a:lnTo>
                  <a:lnTo>
                    <a:pt x="5624263" y="349250"/>
                  </a:lnTo>
                  <a:close/>
                </a:path>
              </a:pathLst>
            </a:custGeom>
            <a:solidFill>
              <a:srgbClr val="393939"/>
            </a:solidFill>
          </p:spPr>
          <p:txBody>
            <a:bodyPr/>
            <a:lstStyle/>
            <a:p>
              <a:endParaRPr lang="bg-BG"/>
            </a:p>
          </p:txBody>
        </p:sp>
        <p:sp>
          <p:nvSpPr>
            <p:cNvPr id="4" name="TextBox 4"/>
            <p:cNvSpPr txBox="1"/>
            <p:nvPr/>
          </p:nvSpPr>
          <p:spPr>
            <a:xfrm>
              <a:off x="114300" y="-57150"/>
              <a:ext cx="5395663" cy="7556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81160" y="9912529"/>
            <a:ext cx="11022791" cy="2652117"/>
            <a:chOff x="0" y="0"/>
            <a:chExt cx="2903122" cy="698500"/>
          </a:xfrm>
        </p:grpSpPr>
        <p:sp>
          <p:nvSpPr>
            <p:cNvPr id="6" name="Freeform 6"/>
            <p:cNvSpPr/>
            <p:nvPr/>
          </p:nvSpPr>
          <p:spPr>
            <a:xfrm>
              <a:off x="0" y="0"/>
              <a:ext cx="2903122" cy="698500"/>
            </a:xfrm>
            <a:custGeom>
              <a:avLst/>
              <a:gdLst/>
              <a:ahLst/>
              <a:cxnLst/>
              <a:rect l="l" t="t" r="r" b="b"/>
              <a:pathLst>
                <a:path w="2903122" h="698500">
                  <a:moveTo>
                    <a:pt x="2903122" y="349250"/>
                  </a:moveTo>
                  <a:lnTo>
                    <a:pt x="2699922" y="698500"/>
                  </a:lnTo>
                  <a:lnTo>
                    <a:pt x="203200" y="698500"/>
                  </a:lnTo>
                  <a:lnTo>
                    <a:pt x="0" y="349250"/>
                  </a:lnTo>
                  <a:lnTo>
                    <a:pt x="203200" y="0"/>
                  </a:lnTo>
                  <a:lnTo>
                    <a:pt x="2699922" y="0"/>
                  </a:lnTo>
                  <a:lnTo>
                    <a:pt x="2903122" y="349250"/>
                  </a:lnTo>
                  <a:close/>
                </a:path>
              </a:pathLst>
            </a:custGeom>
            <a:solidFill>
              <a:srgbClr val="239ED9"/>
            </a:solidFill>
          </p:spPr>
          <p:txBody>
            <a:bodyPr/>
            <a:lstStyle/>
            <a:p>
              <a:endParaRPr lang="bg-BG"/>
            </a:p>
          </p:txBody>
        </p:sp>
        <p:sp>
          <p:nvSpPr>
            <p:cNvPr id="7" name="TextBox 7"/>
            <p:cNvSpPr txBox="1"/>
            <p:nvPr/>
          </p:nvSpPr>
          <p:spPr>
            <a:xfrm>
              <a:off x="114300" y="-57150"/>
              <a:ext cx="2674522" cy="7556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363919" y="9912529"/>
            <a:ext cx="8400463" cy="2652117"/>
            <a:chOff x="0" y="0"/>
            <a:chExt cx="2212468" cy="698500"/>
          </a:xfrm>
        </p:grpSpPr>
        <p:sp>
          <p:nvSpPr>
            <p:cNvPr id="9" name="Freeform 9"/>
            <p:cNvSpPr/>
            <p:nvPr/>
          </p:nvSpPr>
          <p:spPr>
            <a:xfrm>
              <a:off x="0" y="0"/>
              <a:ext cx="2212468" cy="698500"/>
            </a:xfrm>
            <a:custGeom>
              <a:avLst/>
              <a:gdLst/>
              <a:ahLst/>
              <a:cxnLst/>
              <a:rect l="l" t="t" r="r" b="b"/>
              <a:pathLst>
                <a:path w="2212468" h="698500">
                  <a:moveTo>
                    <a:pt x="2212468" y="349250"/>
                  </a:moveTo>
                  <a:lnTo>
                    <a:pt x="2009268" y="698500"/>
                  </a:lnTo>
                  <a:lnTo>
                    <a:pt x="203200" y="698500"/>
                  </a:lnTo>
                  <a:lnTo>
                    <a:pt x="0" y="349250"/>
                  </a:lnTo>
                  <a:lnTo>
                    <a:pt x="203200" y="0"/>
                  </a:lnTo>
                  <a:lnTo>
                    <a:pt x="2009268" y="0"/>
                  </a:lnTo>
                  <a:lnTo>
                    <a:pt x="2212468" y="349250"/>
                  </a:lnTo>
                  <a:close/>
                </a:path>
              </a:pathLst>
            </a:custGeom>
            <a:solidFill>
              <a:srgbClr val="9BC0CA"/>
            </a:solidFill>
          </p:spPr>
          <p:txBody>
            <a:bodyPr/>
            <a:lstStyle/>
            <a:p>
              <a:endParaRPr lang="bg-BG"/>
            </a:p>
          </p:txBody>
        </p:sp>
        <p:sp>
          <p:nvSpPr>
            <p:cNvPr id="10" name="TextBox 10"/>
            <p:cNvSpPr txBox="1"/>
            <p:nvPr/>
          </p:nvSpPr>
          <p:spPr>
            <a:xfrm>
              <a:off x="114300" y="-57150"/>
              <a:ext cx="1983868" cy="7556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0107" y="-2653476"/>
            <a:ext cx="2795016"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2" name="Freeform 12"/>
          <p:cNvSpPr/>
          <p:nvPr/>
        </p:nvSpPr>
        <p:spPr>
          <a:xfrm flipH="1">
            <a:off x="15553091" y="-2653476"/>
            <a:ext cx="2795016" cy="4991100"/>
          </a:xfrm>
          <a:custGeom>
            <a:avLst/>
            <a:gdLst/>
            <a:ahLst/>
            <a:cxnLst/>
            <a:rect l="l" t="t" r="r" b="b"/>
            <a:pathLst>
              <a:path w="2795016" h="4991100">
                <a:moveTo>
                  <a:pt x="2795016" y="0"/>
                </a:moveTo>
                <a:lnTo>
                  <a:pt x="0" y="0"/>
                </a:lnTo>
                <a:lnTo>
                  <a:pt x="0" y="4991100"/>
                </a:lnTo>
                <a:lnTo>
                  <a:pt x="2795016" y="4991100"/>
                </a:lnTo>
                <a:lnTo>
                  <a:pt x="279501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grpSp>
        <p:nvGrpSpPr>
          <p:cNvPr id="13" name="Group 13"/>
          <p:cNvGrpSpPr/>
          <p:nvPr/>
        </p:nvGrpSpPr>
        <p:grpSpPr>
          <a:xfrm>
            <a:off x="261009" y="3582845"/>
            <a:ext cx="6128417" cy="5329796"/>
            <a:chOff x="0" y="0"/>
            <a:chExt cx="1352150" cy="1175946"/>
          </a:xfrm>
        </p:grpSpPr>
        <p:sp>
          <p:nvSpPr>
            <p:cNvPr id="14" name="Freeform 14"/>
            <p:cNvSpPr/>
            <p:nvPr/>
          </p:nvSpPr>
          <p:spPr>
            <a:xfrm>
              <a:off x="0" y="0"/>
              <a:ext cx="1352150" cy="1175946"/>
            </a:xfrm>
            <a:custGeom>
              <a:avLst/>
              <a:gdLst/>
              <a:ahLst/>
              <a:cxnLst/>
              <a:rect l="l" t="t" r="r" b="b"/>
              <a:pathLst>
                <a:path w="1352150" h="1175946">
                  <a:moveTo>
                    <a:pt x="0" y="0"/>
                  </a:moveTo>
                  <a:lnTo>
                    <a:pt x="1352150" y="0"/>
                  </a:lnTo>
                  <a:lnTo>
                    <a:pt x="1352150" y="1175946"/>
                  </a:lnTo>
                  <a:lnTo>
                    <a:pt x="0" y="1175946"/>
                  </a:lnTo>
                  <a:close/>
                </a:path>
              </a:pathLst>
            </a:custGeom>
            <a:solidFill>
              <a:srgbClr val="393939"/>
            </a:solidFill>
          </p:spPr>
          <p:txBody>
            <a:bodyPr/>
            <a:lstStyle/>
            <a:p>
              <a:endParaRPr lang="bg-BG"/>
            </a:p>
          </p:txBody>
        </p:sp>
        <p:sp>
          <p:nvSpPr>
            <p:cNvPr id="15" name="TextBox 15"/>
            <p:cNvSpPr txBox="1"/>
            <p:nvPr/>
          </p:nvSpPr>
          <p:spPr>
            <a:xfrm>
              <a:off x="0" y="-57150"/>
              <a:ext cx="1352150" cy="1233096"/>
            </a:xfrm>
            <a:prstGeom prst="rect">
              <a:avLst/>
            </a:prstGeom>
          </p:spPr>
          <p:txBody>
            <a:bodyPr lIns="60640" tIns="60640" rIns="60640" bIns="60640" rtlCol="0" anchor="ctr"/>
            <a:lstStyle/>
            <a:p>
              <a:pPr algn="ctr">
                <a:lnSpc>
                  <a:spcPts val="2659"/>
                </a:lnSpc>
              </a:pPr>
              <a:endParaRPr/>
            </a:p>
          </p:txBody>
        </p:sp>
      </p:grpSp>
      <p:sp>
        <p:nvSpPr>
          <p:cNvPr id="16" name="Freeform 16"/>
          <p:cNvSpPr/>
          <p:nvPr/>
        </p:nvSpPr>
        <p:spPr>
          <a:xfrm>
            <a:off x="1930849" y="2371488"/>
            <a:ext cx="2788737" cy="2422715"/>
          </a:xfrm>
          <a:custGeom>
            <a:avLst/>
            <a:gdLst/>
            <a:ahLst/>
            <a:cxnLst/>
            <a:rect l="l" t="t" r="r" b="b"/>
            <a:pathLst>
              <a:path w="2788737" h="2422715">
                <a:moveTo>
                  <a:pt x="0" y="0"/>
                </a:moveTo>
                <a:lnTo>
                  <a:pt x="2788737" y="0"/>
                </a:lnTo>
                <a:lnTo>
                  <a:pt x="2788737" y="2422715"/>
                </a:lnTo>
                <a:lnTo>
                  <a:pt x="0" y="2422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bg-BG"/>
          </a:p>
        </p:txBody>
      </p:sp>
      <p:sp>
        <p:nvSpPr>
          <p:cNvPr id="17" name="Freeform 17"/>
          <p:cNvSpPr/>
          <p:nvPr/>
        </p:nvSpPr>
        <p:spPr>
          <a:xfrm>
            <a:off x="2079311" y="2500464"/>
            <a:ext cx="2491813" cy="2164763"/>
          </a:xfrm>
          <a:custGeom>
            <a:avLst/>
            <a:gdLst/>
            <a:ahLst/>
            <a:cxnLst/>
            <a:rect l="l" t="t" r="r" b="b"/>
            <a:pathLst>
              <a:path w="2491813" h="2164763">
                <a:moveTo>
                  <a:pt x="0" y="0"/>
                </a:moveTo>
                <a:lnTo>
                  <a:pt x="2491813" y="0"/>
                </a:lnTo>
                <a:lnTo>
                  <a:pt x="2491813" y="2164763"/>
                </a:lnTo>
                <a:lnTo>
                  <a:pt x="0" y="21647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bg-BG"/>
          </a:p>
        </p:txBody>
      </p:sp>
      <p:sp>
        <p:nvSpPr>
          <p:cNvPr id="18" name="Freeform 18"/>
          <p:cNvSpPr/>
          <p:nvPr/>
        </p:nvSpPr>
        <p:spPr>
          <a:xfrm>
            <a:off x="2515094" y="3004620"/>
            <a:ext cx="1620246" cy="1156451"/>
          </a:xfrm>
          <a:custGeom>
            <a:avLst/>
            <a:gdLst/>
            <a:ahLst/>
            <a:cxnLst/>
            <a:rect l="l" t="t" r="r" b="b"/>
            <a:pathLst>
              <a:path w="1620246" h="1156451">
                <a:moveTo>
                  <a:pt x="0" y="0"/>
                </a:moveTo>
                <a:lnTo>
                  <a:pt x="1620246" y="0"/>
                </a:lnTo>
                <a:lnTo>
                  <a:pt x="1620246" y="1156451"/>
                </a:lnTo>
                <a:lnTo>
                  <a:pt x="0" y="11564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bg-BG"/>
          </a:p>
        </p:txBody>
      </p:sp>
      <p:sp>
        <p:nvSpPr>
          <p:cNvPr id="19" name="TextBox 19"/>
          <p:cNvSpPr txBox="1"/>
          <p:nvPr/>
        </p:nvSpPr>
        <p:spPr>
          <a:xfrm>
            <a:off x="985281" y="4770939"/>
            <a:ext cx="4679872" cy="678583"/>
          </a:xfrm>
          <a:prstGeom prst="rect">
            <a:avLst/>
          </a:prstGeom>
        </p:spPr>
        <p:txBody>
          <a:bodyPr lIns="0" tIns="0" rIns="0" bIns="0" rtlCol="0" anchor="t">
            <a:spAutoFit/>
          </a:bodyPr>
          <a:lstStyle/>
          <a:p>
            <a:pPr algn="ctr">
              <a:lnSpc>
                <a:spcPts val="5347"/>
              </a:lnSpc>
              <a:spcBef>
                <a:spcPct val="0"/>
              </a:spcBef>
            </a:pPr>
            <a:r>
              <a:rPr lang="en-US" sz="3819">
                <a:solidFill>
                  <a:srgbClr val="90C7D3"/>
                </a:solidFill>
                <a:latin typeface="Poppins Bold"/>
              </a:rPr>
              <a:t>Water Campus</a:t>
            </a:r>
          </a:p>
        </p:txBody>
      </p:sp>
      <p:sp>
        <p:nvSpPr>
          <p:cNvPr id="20" name="TextBox 20"/>
          <p:cNvSpPr txBox="1"/>
          <p:nvPr/>
        </p:nvSpPr>
        <p:spPr>
          <a:xfrm>
            <a:off x="522700" y="5525942"/>
            <a:ext cx="5605035" cy="3236772"/>
          </a:xfrm>
          <a:prstGeom prst="rect">
            <a:avLst/>
          </a:prstGeom>
        </p:spPr>
        <p:txBody>
          <a:bodyPr lIns="0" tIns="0" rIns="0" bIns="0" rtlCol="0" anchor="t">
            <a:spAutoFit/>
          </a:bodyPr>
          <a:lstStyle/>
          <a:p>
            <a:pPr>
              <a:lnSpc>
                <a:spcPts val="3151"/>
              </a:lnSpc>
            </a:pPr>
            <a:r>
              <a:rPr lang="en-US" sz="2626">
                <a:solidFill>
                  <a:srgbClr val="FFFFFF"/>
                </a:solidFill>
                <a:latin typeface="Poppins"/>
              </a:rPr>
              <a:t>Seaside near the town of Nessebar</a:t>
            </a:r>
          </a:p>
          <a:p>
            <a:pPr>
              <a:lnSpc>
                <a:spcPts val="3151"/>
              </a:lnSpc>
            </a:pPr>
            <a:r>
              <a:rPr lang="en-US" sz="2626">
                <a:solidFill>
                  <a:srgbClr val="FFFFFF"/>
                </a:solidFill>
                <a:latin typeface="Poppins"/>
              </a:rPr>
              <a:t>(swimming, boating, sailing, water polo, synchronized swimming, canoeing and water skiing, water sports for disabled people) </a:t>
            </a:r>
          </a:p>
          <a:p>
            <a:pPr>
              <a:lnSpc>
                <a:spcPts val="3437"/>
              </a:lnSpc>
            </a:pPr>
            <a:endParaRPr lang="en-US" sz="2626">
              <a:solidFill>
                <a:srgbClr val="FFFFFF"/>
              </a:solidFill>
              <a:latin typeface="Poppins"/>
            </a:endParaRPr>
          </a:p>
        </p:txBody>
      </p:sp>
      <p:sp>
        <p:nvSpPr>
          <p:cNvPr id="21" name="Freeform 21"/>
          <p:cNvSpPr/>
          <p:nvPr/>
        </p:nvSpPr>
        <p:spPr>
          <a:xfrm>
            <a:off x="6833665" y="2090529"/>
            <a:ext cx="5995379" cy="3687572"/>
          </a:xfrm>
          <a:custGeom>
            <a:avLst/>
            <a:gdLst/>
            <a:ahLst/>
            <a:cxnLst/>
            <a:rect l="l" t="t" r="r" b="b"/>
            <a:pathLst>
              <a:path w="5995379" h="3687572">
                <a:moveTo>
                  <a:pt x="0" y="0"/>
                </a:moveTo>
                <a:lnTo>
                  <a:pt x="5995379" y="0"/>
                </a:lnTo>
                <a:lnTo>
                  <a:pt x="5995379" y="3687572"/>
                </a:lnTo>
                <a:lnTo>
                  <a:pt x="0" y="3687572"/>
                </a:lnTo>
                <a:lnTo>
                  <a:pt x="0" y="0"/>
                </a:lnTo>
                <a:close/>
              </a:path>
            </a:pathLst>
          </a:custGeom>
          <a:blipFill>
            <a:blip r:embed="rId10"/>
            <a:stretch>
              <a:fillRect b="-21937"/>
            </a:stretch>
          </a:blipFill>
        </p:spPr>
        <p:txBody>
          <a:bodyPr/>
          <a:lstStyle/>
          <a:p>
            <a:endParaRPr lang="bg-BG"/>
          </a:p>
        </p:txBody>
      </p:sp>
      <p:sp>
        <p:nvSpPr>
          <p:cNvPr id="22" name="Freeform 22"/>
          <p:cNvSpPr/>
          <p:nvPr/>
        </p:nvSpPr>
        <p:spPr>
          <a:xfrm>
            <a:off x="13094155" y="2090529"/>
            <a:ext cx="4917871" cy="7584767"/>
          </a:xfrm>
          <a:custGeom>
            <a:avLst/>
            <a:gdLst/>
            <a:ahLst/>
            <a:cxnLst/>
            <a:rect l="l" t="t" r="r" b="b"/>
            <a:pathLst>
              <a:path w="4917871" h="7584767">
                <a:moveTo>
                  <a:pt x="0" y="0"/>
                </a:moveTo>
                <a:lnTo>
                  <a:pt x="4917871" y="0"/>
                </a:lnTo>
                <a:lnTo>
                  <a:pt x="4917871" y="7584767"/>
                </a:lnTo>
                <a:lnTo>
                  <a:pt x="0" y="7584767"/>
                </a:lnTo>
                <a:lnTo>
                  <a:pt x="0" y="0"/>
                </a:lnTo>
                <a:close/>
              </a:path>
            </a:pathLst>
          </a:custGeom>
          <a:blipFill>
            <a:blip r:embed="rId11"/>
            <a:stretch>
              <a:fillRect l="-1223" r="-1223"/>
            </a:stretch>
          </a:blipFill>
        </p:spPr>
        <p:txBody>
          <a:bodyPr/>
          <a:lstStyle/>
          <a:p>
            <a:endParaRPr lang="bg-BG"/>
          </a:p>
        </p:txBody>
      </p:sp>
      <p:sp>
        <p:nvSpPr>
          <p:cNvPr id="23" name="Freeform 23"/>
          <p:cNvSpPr/>
          <p:nvPr/>
        </p:nvSpPr>
        <p:spPr>
          <a:xfrm>
            <a:off x="6833665" y="5987723"/>
            <a:ext cx="5995379" cy="3687572"/>
          </a:xfrm>
          <a:custGeom>
            <a:avLst/>
            <a:gdLst/>
            <a:ahLst/>
            <a:cxnLst/>
            <a:rect l="l" t="t" r="r" b="b"/>
            <a:pathLst>
              <a:path w="5995379" h="3687572">
                <a:moveTo>
                  <a:pt x="0" y="0"/>
                </a:moveTo>
                <a:lnTo>
                  <a:pt x="5995379" y="0"/>
                </a:lnTo>
                <a:lnTo>
                  <a:pt x="5995379" y="3687573"/>
                </a:lnTo>
                <a:lnTo>
                  <a:pt x="0" y="3687573"/>
                </a:lnTo>
                <a:lnTo>
                  <a:pt x="0" y="0"/>
                </a:lnTo>
                <a:close/>
              </a:path>
            </a:pathLst>
          </a:custGeom>
          <a:blipFill>
            <a:blip r:embed="rId12"/>
            <a:stretch>
              <a:fillRect b="-8044"/>
            </a:stretch>
          </a:blipFill>
        </p:spPr>
        <p:txBody>
          <a:bodyPr/>
          <a:lstStyle/>
          <a:p>
            <a:endParaRPr lang="bg-BG"/>
          </a:p>
        </p:txBody>
      </p:sp>
      <p:sp>
        <p:nvSpPr>
          <p:cNvPr id="24" name="TextBox 24"/>
          <p:cNvSpPr txBox="1"/>
          <p:nvPr/>
        </p:nvSpPr>
        <p:spPr>
          <a:xfrm>
            <a:off x="4002108" y="666750"/>
            <a:ext cx="10179604" cy="704850"/>
          </a:xfrm>
          <a:prstGeom prst="rect">
            <a:avLst/>
          </a:prstGeom>
        </p:spPr>
        <p:txBody>
          <a:bodyPr lIns="0" tIns="0" rIns="0" bIns="0" rtlCol="0" anchor="t">
            <a:spAutoFit/>
          </a:bodyPr>
          <a:lstStyle/>
          <a:p>
            <a:pPr algn="ctr">
              <a:lnSpc>
                <a:spcPts val="5174"/>
              </a:lnSpc>
            </a:pPr>
            <a:r>
              <a:rPr lang="en-US" sz="4500" spc="-135">
                <a:solidFill>
                  <a:srgbClr val="000000"/>
                </a:solidFill>
                <a:latin typeface="Poppins Bold"/>
              </a:rPr>
              <a:t>Education and Training outside Sofia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2364" y="9912529"/>
            <a:ext cx="21354623" cy="2652117"/>
            <a:chOff x="0" y="0"/>
            <a:chExt cx="5624263" cy="698500"/>
          </a:xfrm>
        </p:grpSpPr>
        <p:sp>
          <p:nvSpPr>
            <p:cNvPr id="3" name="Freeform 3"/>
            <p:cNvSpPr/>
            <p:nvPr/>
          </p:nvSpPr>
          <p:spPr>
            <a:xfrm>
              <a:off x="0" y="0"/>
              <a:ext cx="5624263" cy="698500"/>
            </a:xfrm>
            <a:custGeom>
              <a:avLst/>
              <a:gdLst/>
              <a:ahLst/>
              <a:cxnLst/>
              <a:rect l="l" t="t" r="r" b="b"/>
              <a:pathLst>
                <a:path w="5624263" h="698500">
                  <a:moveTo>
                    <a:pt x="5624263" y="349250"/>
                  </a:moveTo>
                  <a:lnTo>
                    <a:pt x="5421063" y="698500"/>
                  </a:lnTo>
                  <a:lnTo>
                    <a:pt x="203200" y="698500"/>
                  </a:lnTo>
                  <a:lnTo>
                    <a:pt x="0" y="349250"/>
                  </a:lnTo>
                  <a:lnTo>
                    <a:pt x="203200" y="0"/>
                  </a:lnTo>
                  <a:lnTo>
                    <a:pt x="5421063" y="0"/>
                  </a:lnTo>
                  <a:lnTo>
                    <a:pt x="5624263" y="349250"/>
                  </a:lnTo>
                  <a:close/>
                </a:path>
              </a:pathLst>
            </a:custGeom>
            <a:solidFill>
              <a:srgbClr val="393939"/>
            </a:solidFill>
          </p:spPr>
          <p:txBody>
            <a:bodyPr/>
            <a:lstStyle/>
            <a:p>
              <a:endParaRPr lang="bg-BG"/>
            </a:p>
          </p:txBody>
        </p:sp>
        <p:sp>
          <p:nvSpPr>
            <p:cNvPr id="4" name="TextBox 4"/>
            <p:cNvSpPr txBox="1"/>
            <p:nvPr/>
          </p:nvSpPr>
          <p:spPr>
            <a:xfrm>
              <a:off x="114300" y="-57150"/>
              <a:ext cx="5395663" cy="7556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81160" y="9912529"/>
            <a:ext cx="11022791" cy="2652117"/>
            <a:chOff x="0" y="0"/>
            <a:chExt cx="2903122" cy="698500"/>
          </a:xfrm>
        </p:grpSpPr>
        <p:sp>
          <p:nvSpPr>
            <p:cNvPr id="6" name="Freeform 6"/>
            <p:cNvSpPr/>
            <p:nvPr/>
          </p:nvSpPr>
          <p:spPr>
            <a:xfrm>
              <a:off x="0" y="0"/>
              <a:ext cx="2903122" cy="698500"/>
            </a:xfrm>
            <a:custGeom>
              <a:avLst/>
              <a:gdLst/>
              <a:ahLst/>
              <a:cxnLst/>
              <a:rect l="l" t="t" r="r" b="b"/>
              <a:pathLst>
                <a:path w="2903122" h="698500">
                  <a:moveTo>
                    <a:pt x="2903122" y="349250"/>
                  </a:moveTo>
                  <a:lnTo>
                    <a:pt x="2699922" y="698500"/>
                  </a:lnTo>
                  <a:lnTo>
                    <a:pt x="203200" y="698500"/>
                  </a:lnTo>
                  <a:lnTo>
                    <a:pt x="0" y="349250"/>
                  </a:lnTo>
                  <a:lnTo>
                    <a:pt x="203200" y="0"/>
                  </a:lnTo>
                  <a:lnTo>
                    <a:pt x="2699922" y="0"/>
                  </a:lnTo>
                  <a:lnTo>
                    <a:pt x="2903122" y="349250"/>
                  </a:lnTo>
                  <a:close/>
                </a:path>
              </a:pathLst>
            </a:custGeom>
            <a:solidFill>
              <a:srgbClr val="239ED9"/>
            </a:solidFill>
          </p:spPr>
          <p:txBody>
            <a:bodyPr/>
            <a:lstStyle/>
            <a:p>
              <a:endParaRPr lang="bg-BG"/>
            </a:p>
          </p:txBody>
        </p:sp>
        <p:sp>
          <p:nvSpPr>
            <p:cNvPr id="7" name="TextBox 7"/>
            <p:cNvSpPr txBox="1"/>
            <p:nvPr/>
          </p:nvSpPr>
          <p:spPr>
            <a:xfrm>
              <a:off x="114300" y="-57150"/>
              <a:ext cx="2674522" cy="7556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363919" y="9912529"/>
            <a:ext cx="8400463" cy="2652117"/>
            <a:chOff x="0" y="0"/>
            <a:chExt cx="2212468" cy="698500"/>
          </a:xfrm>
        </p:grpSpPr>
        <p:sp>
          <p:nvSpPr>
            <p:cNvPr id="9" name="Freeform 9"/>
            <p:cNvSpPr/>
            <p:nvPr/>
          </p:nvSpPr>
          <p:spPr>
            <a:xfrm>
              <a:off x="0" y="0"/>
              <a:ext cx="2212468" cy="698500"/>
            </a:xfrm>
            <a:custGeom>
              <a:avLst/>
              <a:gdLst/>
              <a:ahLst/>
              <a:cxnLst/>
              <a:rect l="l" t="t" r="r" b="b"/>
              <a:pathLst>
                <a:path w="2212468" h="698500">
                  <a:moveTo>
                    <a:pt x="2212468" y="349250"/>
                  </a:moveTo>
                  <a:lnTo>
                    <a:pt x="2009268" y="698500"/>
                  </a:lnTo>
                  <a:lnTo>
                    <a:pt x="203200" y="698500"/>
                  </a:lnTo>
                  <a:lnTo>
                    <a:pt x="0" y="349250"/>
                  </a:lnTo>
                  <a:lnTo>
                    <a:pt x="203200" y="0"/>
                  </a:lnTo>
                  <a:lnTo>
                    <a:pt x="2009268" y="0"/>
                  </a:lnTo>
                  <a:lnTo>
                    <a:pt x="2212468" y="349250"/>
                  </a:lnTo>
                  <a:close/>
                </a:path>
              </a:pathLst>
            </a:custGeom>
            <a:solidFill>
              <a:srgbClr val="9BC0CA"/>
            </a:solidFill>
          </p:spPr>
          <p:txBody>
            <a:bodyPr/>
            <a:lstStyle/>
            <a:p>
              <a:endParaRPr lang="bg-BG"/>
            </a:p>
          </p:txBody>
        </p:sp>
        <p:sp>
          <p:nvSpPr>
            <p:cNvPr id="10" name="TextBox 10"/>
            <p:cNvSpPr txBox="1"/>
            <p:nvPr/>
          </p:nvSpPr>
          <p:spPr>
            <a:xfrm>
              <a:off x="114300" y="-57150"/>
              <a:ext cx="1983868" cy="7556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0107" y="-2653476"/>
            <a:ext cx="2795016"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2" name="Freeform 12"/>
          <p:cNvSpPr/>
          <p:nvPr/>
        </p:nvSpPr>
        <p:spPr>
          <a:xfrm flipH="1">
            <a:off x="15553091" y="-2653476"/>
            <a:ext cx="2795016" cy="4991100"/>
          </a:xfrm>
          <a:custGeom>
            <a:avLst/>
            <a:gdLst/>
            <a:ahLst/>
            <a:cxnLst/>
            <a:rect l="l" t="t" r="r" b="b"/>
            <a:pathLst>
              <a:path w="2795016" h="4991100">
                <a:moveTo>
                  <a:pt x="2795016" y="0"/>
                </a:moveTo>
                <a:lnTo>
                  <a:pt x="0" y="0"/>
                </a:lnTo>
                <a:lnTo>
                  <a:pt x="0" y="4991100"/>
                </a:lnTo>
                <a:lnTo>
                  <a:pt x="2795016" y="4991100"/>
                </a:lnTo>
                <a:lnTo>
                  <a:pt x="279501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grpSp>
        <p:nvGrpSpPr>
          <p:cNvPr id="13" name="Group 13"/>
          <p:cNvGrpSpPr/>
          <p:nvPr/>
        </p:nvGrpSpPr>
        <p:grpSpPr>
          <a:xfrm>
            <a:off x="1610668" y="2092890"/>
            <a:ext cx="4782879" cy="2760826"/>
            <a:chOff x="0" y="0"/>
            <a:chExt cx="6377173" cy="3681101"/>
          </a:xfrm>
        </p:grpSpPr>
        <p:grpSp>
          <p:nvGrpSpPr>
            <p:cNvPr id="14" name="Group 14"/>
            <p:cNvGrpSpPr/>
            <p:nvPr/>
          </p:nvGrpSpPr>
          <p:grpSpPr>
            <a:xfrm>
              <a:off x="0" y="1618900"/>
              <a:ext cx="6377173" cy="2062201"/>
              <a:chOff x="0" y="0"/>
              <a:chExt cx="1352150" cy="437248"/>
            </a:xfrm>
          </p:grpSpPr>
          <p:sp>
            <p:nvSpPr>
              <p:cNvPr id="15" name="Freeform 15"/>
              <p:cNvSpPr/>
              <p:nvPr/>
            </p:nvSpPr>
            <p:spPr>
              <a:xfrm>
                <a:off x="0" y="0"/>
                <a:ext cx="1352150" cy="437248"/>
              </a:xfrm>
              <a:custGeom>
                <a:avLst/>
                <a:gdLst/>
                <a:ahLst/>
                <a:cxnLst/>
                <a:rect l="l" t="t" r="r" b="b"/>
                <a:pathLst>
                  <a:path w="1352150" h="437248">
                    <a:moveTo>
                      <a:pt x="0" y="0"/>
                    </a:moveTo>
                    <a:lnTo>
                      <a:pt x="1352150" y="0"/>
                    </a:lnTo>
                    <a:lnTo>
                      <a:pt x="1352150" y="437248"/>
                    </a:lnTo>
                    <a:lnTo>
                      <a:pt x="0" y="437248"/>
                    </a:lnTo>
                    <a:close/>
                  </a:path>
                </a:pathLst>
              </a:custGeom>
              <a:solidFill>
                <a:srgbClr val="393939"/>
              </a:solidFill>
            </p:spPr>
            <p:txBody>
              <a:bodyPr/>
              <a:lstStyle/>
              <a:p>
                <a:endParaRPr lang="bg-BG"/>
              </a:p>
            </p:txBody>
          </p:sp>
          <p:sp>
            <p:nvSpPr>
              <p:cNvPr id="16" name="TextBox 16"/>
              <p:cNvSpPr txBox="1"/>
              <p:nvPr/>
            </p:nvSpPr>
            <p:spPr>
              <a:xfrm>
                <a:off x="0" y="-57150"/>
                <a:ext cx="1352150" cy="494398"/>
              </a:xfrm>
              <a:prstGeom prst="rect">
                <a:avLst/>
              </a:prstGeom>
            </p:spPr>
            <p:txBody>
              <a:bodyPr lIns="41784" tIns="41784" rIns="41784" bIns="41784" rtlCol="0" anchor="ctr"/>
              <a:lstStyle/>
              <a:p>
                <a:pPr algn="ctr">
                  <a:lnSpc>
                    <a:spcPts val="2660"/>
                  </a:lnSpc>
                </a:pPr>
                <a:endParaRPr/>
              </a:p>
            </p:txBody>
          </p:sp>
        </p:grpSp>
        <p:sp>
          <p:nvSpPr>
            <p:cNvPr id="17" name="Freeform 17"/>
            <p:cNvSpPr/>
            <p:nvPr/>
          </p:nvSpPr>
          <p:spPr>
            <a:xfrm>
              <a:off x="1580981" y="0"/>
              <a:ext cx="2901933" cy="2521054"/>
            </a:xfrm>
            <a:custGeom>
              <a:avLst/>
              <a:gdLst/>
              <a:ahLst/>
              <a:cxnLst/>
              <a:rect l="l" t="t" r="r" b="b"/>
              <a:pathLst>
                <a:path w="2901933" h="2521054">
                  <a:moveTo>
                    <a:pt x="0" y="0"/>
                  </a:moveTo>
                  <a:lnTo>
                    <a:pt x="2901933" y="0"/>
                  </a:lnTo>
                  <a:lnTo>
                    <a:pt x="2901933" y="2521054"/>
                  </a:lnTo>
                  <a:lnTo>
                    <a:pt x="0" y="25210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bg-BG"/>
            </a:p>
          </p:txBody>
        </p:sp>
        <p:sp>
          <p:nvSpPr>
            <p:cNvPr id="18" name="Freeform 18"/>
            <p:cNvSpPr/>
            <p:nvPr/>
          </p:nvSpPr>
          <p:spPr>
            <a:xfrm>
              <a:off x="1735469" y="134211"/>
              <a:ext cx="2592957" cy="2252632"/>
            </a:xfrm>
            <a:custGeom>
              <a:avLst/>
              <a:gdLst/>
              <a:ahLst/>
              <a:cxnLst/>
              <a:rect l="l" t="t" r="r" b="b"/>
              <a:pathLst>
                <a:path w="2592957" h="2252632">
                  <a:moveTo>
                    <a:pt x="0" y="0"/>
                  </a:moveTo>
                  <a:lnTo>
                    <a:pt x="2592957" y="0"/>
                  </a:lnTo>
                  <a:lnTo>
                    <a:pt x="2592957" y="2252632"/>
                  </a:lnTo>
                  <a:lnTo>
                    <a:pt x="0" y="2252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bg-BG"/>
            </a:p>
          </p:txBody>
        </p:sp>
        <p:sp>
          <p:nvSpPr>
            <p:cNvPr id="19" name="Freeform 19"/>
            <p:cNvSpPr/>
            <p:nvPr/>
          </p:nvSpPr>
          <p:spPr>
            <a:xfrm>
              <a:off x="2088395" y="687094"/>
              <a:ext cx="1887104" cy="1198311"/>
            </a:xfrm>
            <a:custGeom>
              <a:avLst/>
              <a:gdLst/>
              <a:ahLst/>
              <a:cxnLst/>
              <a:rect l="l" t="t" r="r" b="b"/>
              <a:pathLst>
                <a:path w="1887104" h="1198311">
                  <a:moveTo>
                    <a:pt x="0" y="0"/>
                  </a:moveTo>
                  <a:lnTo>
                    <a:pt x="1887105" y="0"/>
                  </a:lnTo>
                  <a:lnTo>
                    <a:pt x="1887105" y="1198311"/>
                  </a:lnTo>
                  <a:lnTo>
                    <a:pt x="0" y="11983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bg-BG"/>
            </a:p>
          </p:txBody>
        </p:sp>
        <p:sp>
          <p:nvSpPr>
            <p:cNvPr id="20" name="TextBox 20"/>
            <p:cNvSpPr txBox="1"/>
            <p:nvPr/>
          </p:nvSpPr>
          <p:spPr>
            <a:xfrm>
              <a:off x="1078390" y="2394018"/>
              <a:ext cx="3907115" cy="824075"/>
            </a:xfrm>
            <a:prstGeom prst="rect">
              <a:avLst/>
            </a:prstGeom>
          </p:spPr>
          <p:txBody>
            <a:bodyPr lIns="0" tIns="0" rIns="0" bIns="0" rtlCol="0" anchor="t">
              <a:spAutoFit/>
            </a:bodyPr>
            <a:lstStyle/>
            <a:p>
              <a:pPr algn="ctr">
                <a:lnSpc>
                  <a:spcPts val="5086"/>
                </a:lnSpc>
                <a:spcBef>
                  <a:spcPct val="0"/>
                </a:spcBef>
              </a:pPr>
              <a:r>
                <a:rPr lang="en-US" sz="3633">
                  <a:solidFill>
                    <a:srgbClr val="97B869"/>
                  </a:solidFill>
                  <a:latin typeface="Poppins Bold"/>
                </a:rPr>
                <a:t>Borovets</a:t>
              </a:r>
            </a:p>
          </p:txBody>
        </p:sp>
      </p:grpSp>
      <p:sp>
        <p:nvSpPr>
          <p:cNvPr id="21" name="Freeform 21"/>
          <p:cNvSpPr/>
          <p:nvPr/>
        </p:nvSpPr>
        <p:spPr>
          <a:xfrm>
            <a:off x="8280858" y="1598522"/>
            <a:ext cx="7716347" cy="4279685"/>
          </a:xfrm>
          <a:custGeom>
            <a:avLst/>
            <a:gdLst/>
            <a:ahLst/>
            <a:cxnLst/>
            <a:rect l="l" t="t" r="r" b="b"/>
            <a:pathLst>
              <a:path w="7716347" h="4279685">
                <a:moveTo>
                  <a:pt x="0" y="0"/>
                </a:moveTo>
                <a:lnTo>
                  <a:pt x="7716348" y="0"/>
                </a:lnTo>
                <a:lnTo>
                  <a:pt x="7716348" y="4279685"/>
                </a:lnTo>
                <a:lnTo>
                  <a:pt x="0" y="4279685"/>
                </a:lnTo>
                <a:lnTo>
                  <a:pt x="0" y="0"/>
                </a:lnTo>
                <a:close/>
              </a:path>
            </a:pathLst>
          </a:custGeom>
          <a:blipFill>
            <a:blip r:embed="rId10"/>
            <a:stretch>
              <a:fillRect b="-35226"/>
            </a:stretch>
          </a:blipFill>
        </p:spPr>
        <p:txBody>
          <a:bodyPr/>
          <a:lstStyle/>
          <a:p>
            <a:endParaRPr lang="bg-BG"/>
          </a:p>
        </p:txBody>
      </p:sp>
      <p:sp>
        <p:nvSpPr>
          <p:cNvPr id="22" name="Freeform 22"/>
          <p:cNvSpPr/>
          <p:nvPr/>
        </p:nvSpPr>
        <p:spPr>
          <a:xfrm>
            <a:off x="902598" y="5208212"/>
            <a:ext cx="6679859" cy="4704317"/>
          </a:xfrm>
          <a:custGeom>
            <a:avLst/>
            <a:gdLst/>
            <a:ahLst/>
            <a:cxnLst/>
            <a:rect l="l" t="t" r="r" b="b"/>
            <a:pathLst>
              <a:path w="6679859" h="4704317">
                <a:moveTo>
                  <a:pt x="0" y="0"/>
                </a:moveTo>
                <a:lnTo>
                  <a:pt x="6679859" y="0"/>
                </a:lnTo>
                <a:lnTo>
                  <a:pt x="6679859" y="4704317"/>
                </a:lnTo>
                <a:lnTo>
                  <a:pt x="0" y="4704317"/>
                </a:lnTo>
                <a:lnTo>
                  <a:pt x="0" y="0"/>
                </a:lnTo>
                <a:close/>
              </a:path>
            </a:pathLst>
          </a:custGeom>
          <a:blipFill>
            <a:blip r:embed="rId11"/>
            <a:stretch>
              <a:fillRect t="-3247" b="-3247"/>
            </a:stretch>
          </a:blipFill>
        </p:spPr>
        <p:txBody>
          <a:bodyPr/>
          <a:lstStyle/>
          <a:p>
            <a:endParaRPr lang="bg-BG"/>
          </a:p>
        </p:txBody>
      </p:sp>
      <p:sp>
        <p:nvSpPr>
          <p:cNvPr id="23" name="Freeform 23"/>
          <p:cNvSpPr/>
          <p:nvPr/>
        </p:nvSpPr>
        <p:spPr>
          <a:xfrm>
            <a:off x="8280858" y="5632844"/>
            <a:ext cx="7716347" cy="4279685"/>
          </a:xfrm>
          <a:custGeom>
            <a:avLst/>
            <a:gdLst/>
            <a:ahLst/>
            <a:cxnLst/>
            <a:rect l="l" t="t" r="r" b="b"/>
            <a:pathLst>
              <a:path w="7716347" h="4279685">
                <a:moveTo>
                  <a:pt x="0" y="0"/>
                </a:moveTo>
                <a:lnTo>
                  <a:pt x="7716348" y="0"/>
                </a:lnTo>
                <a:lnTo>
                  <a:pt x="7716348" y="4279685"/>
                </a:lnTo>
                <a:lnTo>
                  <a:pt x="0" y="4279685"/>
                </a:lnTo>
                <a:lnTo>
                  <a:pt x="0" y="0"/>
                </a:lnTo>
                <a:close/>
              </a:path>
            </a:pathLst>
          </a:custGeom>
          <a:blipFill>
            <a:blip r:embed="rId12"/>
            <a:stretch>
              <a:fillRect l="-4170" t="-234" r="-4170"/>
            </a:stretch>
          </a:blipFill>
        </p:spPr>
        <p:txBody>
          <a:bodyPr/>
          <a:lstStyle/>
          <a:p>
            <a:endParaRPr lang="bg-BG"/>
          </a:p>
        </p:txBody>
      </p:sp>
      <p:sp>
        <p:nvSpPr>
          <p:cNvPr id="24" name="TextBox 24"/>
          <p:cNvSpPr txBox="1"/>
          <p:nvPr/>
        </p:nvSpPr>
        <p:spPr>
          <a:xfrm>
            <a:off x="4002108" y="666750"/>
            <a:ext cx="10179604" cy="704850"/>
          </a:xfrm>
          <a:prstGeom prst="rect">
            <a:avLst/>
          </a:prstGeom>
        </p:spPr>
        <p:txBody>
          <a:bodyPr lIns="0" tIns="0" rIns="0" bIns="0" rtlCol="0" anchor="t">
            <a:spAutoFit/>
          </a:bodyPr>
          <a:lstStyle/>
          <a:p>
            <a:pPr algn="ctr">
              <a:lnSpc>
                <a:spcPts val="5174"/>
              </a:lnSpc>
            </a:pPr>
            <a:r>
              <a:rPr lang="en-US" sz="4500" spc="-135">
                <a:solidFill>
                  <a:srgbClr val="000000"/>
                </a:solidFill>
                <a:latin typeface="Poppins Bold"/>
              </a:rPr>
              <a:t>Education and Training outside Sofia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2364" y="9912529"/>
            <a:ext cx="21354623" cy="2652117"/>
            <a:chOff x="0" y="0"/>
            <a:chExt cx="5624263" cy="698500"/>
          </a:xfrm>
        </p:grpSpPr>
        <p:sp>
          <p:nvSpPr>
            <p:cNvPr id="3" name="Freeform 3"/>
            <p:cNvSpPr/>
            <p:nvPr/>
          </p:nvSpPr>
          <p:spPr>
            <a:xfrm>
              <a:off x="0" y="0"/>
              <a:ext cx="5624263" cy="698500"/>
            </a:xfrm>
            <a:custGeom>
              <a:avLst/>
              <a:gdLst/>
              <a:ahLst/>
              <a:cxnLst/>
              <a:rect l="l" t="t" r="r" b="b"/>
              <a:pathLst>
                <a:path w="5624263" h="698500">
                  <a:moveTo>
                    <a:pt x="5624263" y="349250"/>
                  </a:moveTo>
                  <a:lnTo>
                    <a:pt x="5421063" y="698500"/>
                  </a:lnTo>
                  <a:lnTo>
                    <a:pt x="203200" y="698500"/>
                  </a:lnTo>
                  <a:lnTo>
                    <a:pt x="0" y="349250"/>
                  </a:lnTo>
                  <a:lnTo>
                    <a:pt x="203200" y="0"/>
                  </a:lnTo>
                  <a:lnTo>
                    <a:pt x="5421063" y="0"/>
                  </a:lnTo>
                  <a:lnTo>
                    <a:pt x="5624263" y="349250"/>
                  </a:lnTo>
                  <a:close/>
                </a:path>
              </a:pathLst>
            </a:custGeom>
            <a:solidFill>
              <a:srgbClr val="393939"/>
            </a:solidFill>
          </p:spPr>
          <p:txBody>
            <a:bodyPr/>
            <a:lstStyle/>
            <a:p>
              <a:endParaRPr lang="bg-BG"/>
            </a:p>
          </p:txBody>
        </p:sp>
        <p:sp>
          <p:nvSpPr>
            <p:cNvPr id="4" name="TextBox 4"/>
            <p:cNvSpPr txBox="1"/>
            <p:nvPr/>
          </p:nvSpPr>
          <p:spPr>
            <a:xfrm>
              <a:off x="114300" y="-57150"/>
              <a:ext cx="5395663" cy="7556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81160" y="9912529"/>
            <a:ext cx="11022791" cy="2652117"/>
            <a:chOff x="0" y="0"/>
            <a:chExt cx="2903122" cy="698500"/>
          </a:xfrm>
        </p:grpSpPr>
        <p:sp>
          <p:nvSpPr>
            <p:cNvPr id="6" name="Freeform 6"/>
            <p:cNvSpPr/>
            <p:nvPr/>
          </p:nvSpPr>
          <p:spPr>
            <a:xfrm>
              <a:off x="0" y="0"/>
              <a:ext cx="2903122" cy="698500"/>
            </a:xfrm>
            <a:custGeom>
              <a:avLst/>
              <a:gdLst/>
              <a:ahLst/>
              <a:cxnLst/>
              <a:rect l="l" t="t" r="r" b="b"/>
              <a:pathLst>
                <a:path w="2903122" h="698500">
                  <a:moveTo>
                    <a:pt x="2903122" y="349250"/>
                  </a:moveTo>
                  <a:lnTo>
                    <a:pt x="2699922" y="698500"/>
                  </a:lnTo>
                  <a:lnTo>
                    <a:pt x="203200" y="698500"/>
                  </a:lnTo>
                  <a:lnTo>
                    <a:pt x="0" y="349250"/>
                  </a:lnTo>
                  <a:lnTo>
                    <a:pt x="203200" y="0"/>
                  </a:lnTo>
                  <a:lnTo>
                    <a:pt x="2699922" y="0"/>
                  </a:lnTo>
                  <a:lnTo>
                    <a:pt x="2903122" y="349250"/>
                  </a:lnTo>
                  <a:close/>
                </a:path>
              </a:pathLst>
            </a:custGeom>
            <a:solidFill>
              <a:srgbClr val="239ED9"/>
            </a:solidFill>
          </p:spPr>
          <p:txBody>
            <a:bodyPr/>
            <a:lstStyle/>
            <a:p>
              <a:endParaRPr lang="bg-BG"/>
            </a:p>
          </p:txBody>
        </p:sp>
        <p:sp>
          <p:nvSpPr>
            <p:cNvPr id="7" name="TextBox 7"/>
            <p:cNvSpPr txBox="1"/>
            <p:nvPr/>
          </p:nvSpPr>
          <p:spPr>
            <a:xfrm>
              <a:off x="114300" y="-57150"/>
              <a:ext cx="2674522" cy="7556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363919" y="9912529"/>
            <a:ext cx="8400463" cy="2652117"/>
            <a:chOff x="0" y="0"/>
            <a:chExt cx="2212468" cy="698500"/>
          </a:xfrm>
        </p:grpSpPr>
        <p:sp>
          <p:nvSpPr>
            <p:cNvPr id="9" name="Freeform 9"/>
            <p:cNvSpPr/>
            <p:nvPr/>
          </p:nvSpPr>
          <p:spPr>
            <a:xfrm>
              <a:off x="0" y="0"/>
              <a:ext cx="2212468" cy="698500"/>
            </a:xfrm>
            <a:custGeom>
              <a:avLst/>
              <a:gdLst/>
              <a:ahLst/>
              <a:cxnLst/>
              <a:rect l="l" t="t" r="r" b="b"/>
              <a:pathLst>
                <a:path w="2212468" h="698500">
                  <a:moveTo>
                    <a:pt x="2212468" y="349250"/>
                  </a:moveTo>
                  <a:lnTo>
                    <a:pt x="2009268" y="698500"/>
                  </a:lnTo>
                  <a:lnTo>
                    <a:pt x="203200" y="698500"/>
                  </a:lnTo>
                  <a:lnTo>
                    <a:pt x="0" y="349250"/>
                  </a:lnTo>
                  <a:lnTo>
                    <a:pt x="203200" y="0"/>
                  </a:lnTo>
                  <a:lnTo>
                    <a:pt x="2009268" y="0"/>
                  </a:lnTo>
                  <a:lnTo>
                    <a:pt x="2212468" y="349250"/>
                  </a:lnTo>
                  <a:close/>
                </a:path>
              </a:pathLst>
            </a:custGeom>
            <a:solidFill>
              <a:srgbClr val="9BC0CA"/>
            </a:solidFill>
          </p:spPr>
          <p:txBody>
            <a:bodyPr/>
            <a:lstStyle/>
            <a:p>
              <a:endParaRPr lang="bg-BG"/>
            </a:p>
          </p:txBody>
        </p:sp>
        <p:sp>
          <p:nvSpPr>
            <p:cNvPr id="10" name="TextBox 10"/>
            <p:cNvSpPr txBox="1"/>
            <p:nvPr/>
          </p:nvSpPr>
          <p:spPr>
            <a:xfrm>
              <a:off x="114300" y="-57150"/>
              <a:ext cx="1983868" cy="7556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0107" y="-2653476"/>
            <a:ext cx="2795016"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2" name="Freeform 12"/>
          <p:cNvSpPr/>
          <p:nvPr/>
        </p:nvSpPr>
        <p:spPr>
          <a:xfrm flipH="1">
            <a:off x="15553091" y="-2653476"/>
            <a:ext cx="2795016" cy="4991100"/>
          </a:xfrm>
          <a:custGeom>
            <a:avLst/>
            <a:gdLst/>
            <a:ahLst/>
            <a:cxnLst/>
            <a:rect l="l" t="t" r="r" b="b"/>
            <a:pathLst>
              <a:path w="2795016" h="4991100">
                <a:moveTo>
                  <a:pt x="2795016" y="0"/>
                </a:moveTo>
                <a:lnTo>
                  <a:pt x="0" y="0"/>
                </a:lnTo>
                <a:lnTo>
                  <a:pt x="0" y="4991100"/>
                </a:lnTo>
                <a:lnTo>
                  <a:pt x="2795016" y="4991100"/>
                </a:lnTo>
                <a:lnTo>
                  <a:pt x="279501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grpSp>
        <p:nvGrpSpPr>
          <p:cNvPr id="13" name="Group 13"/>
          <p:cNvGrpSpPr/>
          <p:nvPr/>
        </p:nvGrpSpPr>
        <p:grpSpPr>
          <a:xfrm>
            <a:off x="709369" y="2549393"/>
            <a:ext cx="5133946" cy="3465995"/>
            <a:chOff x="0" y="0"/>
            <a:chExt cx="1352150" cy="912855"/>
          </a:xfrm>
        </p:grpSpPr>
        <p:sp>
          <p:nvSpPr>
            <p:cNvPr id="14" name="Freeform 14"/>
            <p:cNvSpPr/>
            <p:nvPr/>
          </p:nvSpPr>
          <p:spPr>
            <a:xfrm>
              <a:off x="0" y="0"/>
              <a:ext cx="1352150" cy="912855"/>
            </a:xfrm>
            <a:custGeom>
              <a:avLst/>
              <a:gdLst/>
              <a:ahLst/>
              <a:cxnLst/>
              <a:rect l="l" t="t" r="r" b="b"/>
              <a:pathLst>
                <a:path w="1352150" h="912855">
                  <a:moveTo>
                    <a:pt x="0" y="0"/>
                  </a:moveTo>
                  <a:lnTo>
                    <a:pt x="1352150" y="0"/>
                  </a:lnTo>
                  <a:lnTo>
                    <a:pt x="1352150" y="912855"/>
                  </a:lnTo>
                  <a:lnTo>
                    <a:pt x="0" y="912855"/>
                  </a:lnTo>
                  <a:close/>
                </a:path>
              </a:pathLst>
            </a:custGeom>
            <a:solidFill>
              <a:srgbClr val="393939"/>
            </a:solidFill>
          </p:spPr>
          <p:txBody>
            <a:bodyPr/>
            <a:lstStyle/>
            <a:p>
              <a:endParaRPr lang="bg-BG"/>
            </a:p>
          </p:txBody>
        </p:sp>
        <p:sp>
          <p:nvSpPr>
            <p:cNvPr id="15" name="TextBox 15"/>
            <p:cNvSpPr txBox="1"/>
            <p:nvPr/>
          </p:nvSpPr>
          <p:spPr>
            <a:xfrm>
              <a:off x="0" y="-57150"/>
              <a:ext cx="1352150" cy="970005"/>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2108240" y="1534605"/>
            <a:ext cx="2336202" cy="2029576"/>
          </a:xfrm>
          <a:custGeom>
            <a:avLst/>
            <a:gdLst/>
            <a:ahLst/>
            <a:cxnLst/>
            <a:rect l="l" t="t" r="r" b="b"/>
            <a:pathLst>
              <a:path w="2336202" h="2029576">
                <a:moveTo>
                  <a:pt x="0" y="0"/>
                </a:moveTo>
                <a:lnTo>
                  <a:pt x="2336202" y="0"/>
                </a:lnTo>
                <a:lnTo>
                  <a:pt x="2336202" y="2029576"/>
                </a:lnTo>
                <a:lnTo>
                  <a:pt x="0" y="20295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bg-BG"/>
          </a:p>
        </p:txBody>
      </p:sp>
      <p:sp>
        <p:nvSpPr>
          <p:cNvPr id="17" name="Freeform 17"/>
          <p:cNvSpPr/>
          <p:nvPr/>
        </p:nvSpPr>
        <p:spPr>
          <a:xfrm>
            <a:off x="2232611" y="1642652"/>
            <a:ext cx="2087461" cy="1813482"/>
          </a:xfrm>
          <a:custGeom>
            <a:avLst/>
            <a:gdLst/>
            <a:ahLst/>
            <a:cxnLst/>
            <a:rect l="l" t="t" r="r" b="b"/>
            <a:pathLst>
              <a:path w="2087461" h="1813482">
                <a:moveTo>
                  <a:pt x="0" y="0"/>
                </a:moveTo>
                <a:lnTo>
                  <a:pt x="2087461" y="0"/>
                </a:lnTo>
                <a:lnTo>
                  <a:pt x="2087461" y="1813482"/>
                </a:lnTo>
                <a:lnTo>
                  <a:pt x="0" y="1813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bg-BG"/>
          </a:p>
        </p:txBody>
      </p:sp>
      <p:sp>
        <p:nvSpPr>
          <p:cNvPr id="18" name="Freeform 18"/>
          <p:cNvSpPr/>
          <p:nvPr/>
        </p:nvSpPr>
        <p:spPr>
          <a:xfrm>
            <a:off x="2652037" y="1800602"/>
            <a:ext cx="1248608" cy="1497581"/>
          </a:xfrm>
          <a:custGeom>
            <a:avLst/>
            <a:gdLst/>
            <a:ahLst/>
            <a:cxnLst/>
            <a:rect l="l" t="t" r="r" b="b"/>
            <a:pathLst>
              <a:path w="1248608" h="1497581">
                <a:moveTo>
                  <a:pt x="0" y="0"/>
                </a:moveTo>
                <a:lnTo>
                  <a:pt x="1248608" y="0"/>
                </a:lnTo>
                <a:lnTo>
                  <a:pt x="1248608" y="1497581"/>
                </a:lnTo>
                <a:lnTo>
                  <a:pt x="0" y="14975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bg-BG"/>
          </a:p>
        </p:txBody>
      </p:sp>
      <p:grpSp>
        <p:nvGrpSpPr>
          <p:cNvPr id="19" name="Group 19"/>
          <p:cNvGrpSpPr>
            <a:grpSpLocks noChangeAspect="1"/>
          </p:cNvGrpSpPr>
          <p:nvPr/>
        </p:nvGrpSpPr>
        <p:grpSpPr>
          <a:xfrm>
            <a:off x="10688895" y="3351359"/>
            <a:ext cx="7310397" cy="6348348"/>
            <a:chOff x="0" y="0"/>
            <a:chExt cx="6350000" cy="5514340"/>
          </a:xfrm>
        </p:grpSpPr>
        <p:sp>
          <p:nvSpPr>
            <p:cNvPr id="20" name="Freeform 20"/>
            <p:cNvSpPr/>
            <p:nvPr/>
          </p:nvSpPr>
          <p:spPr>
            <a:xfrm>
              <a:off x="-83819" y="-10160"/>
              <a:ext cx="6516369" cy="5577840"/>
            </a:xfrm>
            <a:custGeom>
              <a:avLst/>
              <a:gdLst/>
              <a:ahLst/>
              <a:cxnLst/>
              <a:rect l="l" t="t" r="r" b="b"/>
              <a:pathLst>
                <a:path w="6516369" h="5577840">
                  <a:moveTo>
                    <a:pt x="3279139" y="1239520"/>
                  </a:moveTo>
                  <a:lnTo>
                    <a:pt x="3451859" y="510540"/>
                  </a:lnTo>
                  <a:cubicBezTo>
                    <a:pt x="3522979" y="208280"/>
                    <a:pt x="3798569" y="0"/>
                    <a:pt x="4108449" y="10160"/>
                  </a:cubicBezTo>
                  <a:lnTo>
                    <a:pt x="4113529" y="10160"/>
                  </a:lnTo>
                  <a:lnTo>
                    <a:pt x="4113529" y="10160"/>
                  </a:lnTo>
                  <a:cubicBezTo>
                    <a:pt x="4472939" y="0"/>
                    <a:pt x="4771389" y="281940"/>
                    <a:pt x="4782819" y="640080"/>
                  </a:cubicBezTo>
                  <a:cubicBezTo>
                    <a:pt x="4782819" y="640080"/>
                    <a:pt x="4782819" y="640080"/>
                    <a:pt x="4782819" y="640080"/>
                  </a:cubicBezTo>
                  <a:lnTo>
                    <a:pt x="4805679" y="1421130"/>
                  </a:lnTo>
                  <a:cubicBezTo>
                    <a:pt x="4809489" y="1421130"/>
                    <a:pt x="4813299" y="1421130"/>
                    <a:pt x="4818379" y="1421130"/>
                  </a:cubicBezTo>
                  <a:cubicBezTo>
                    <a:pt x="5104129" y="1409700"/>
                    <a:pt x="5364479" y="1586230"/>
                    <a:pt x="5458459" y="1856740"/>
                  </a:cubicBezTo>
                  <a:lnTo>
                    <a:pt x="6398259" y="4544060"/>
                  </a:lnTo>
                  <a:cubicBezTo>
                    <a:pt x="6516369" y="4883150"/>
                    <a:pt x="6338569" y="5253990"/>
                    <a:pt x="5999479" y="5372100"/>
                  </a:cubicBezTo>
                  <a:cubicBezTo>
                    <a:pt x="5999479" y="5372100"/>
                    <a:pt x="5999479" y="5372100"/>
                    <a:pt x="5999479" y="5372100"/>
                  </a:cubicBezTo>
                  <a:lnTo>
                    <a:pt x="5999479" y="5372100"/>
                  </a:lnTo>
                  <a:cubicBezTo>
                    <a:pt x="5660389" y="5490210"/>
                    <a:pt x="5289549" y="5312410"/>
                    <a:pt x="5171439" y="4973320"/>
                  </a:cubicBezTo>
                  <a:cubicBezTo>
                    <a:pt x="5171439" y="4973320"/>
                    <a:pt x="5171439" y="4973320"/>
                    <a:pt x="5171439" y="4973320"/>
                  </a:cubicBezTo>
                  <a:lnTo>
                    <a:pt x="5013960" y="4526280"/>
                  </a:lnTo>
                  <a:lnTo>
                    <a:pt x="4931410" y="4988560"/>
                  </a:lnTo>
                  <a:cubicBezTo>
                    <a:pt x="4867910" y="5341620"/>
                    <a:pt x="4531360" y="5577840"/>
                    <a:pt x="4177030" y="5514340"/>
                  </a:cubicBezTo>
                  <a:lnTo>
                    <a:pt x="4177030" y="5514340"/>
                  </a:lnTo>
                  <a:cubicBezTo>
                    <a:pt x="3872230" y="5452110"/>
                    <a:pt x="3641089" y="5200650"/>
                    <a:pt x="3606800" y="4890770"/>
                  </a:cubicBezTo>
                  <a:cubicBezTo>
                    <a:pt x="3450590" y="5017770"/>
                    <a:pt x="3243580" y="5064760"/>
                    <a:pt x="3048000" y="5017770"/>
                  </a:cubicBezTo>
                  <a:lnTo>
                    <a:pt x="3048000" y="5017770"/>
                  </a:lnTo>
                  <a:cubicBezTo>
                    <a:pt x="2720340" y="5054600"/>
                    <a:pt x="2416810" y="4839970"/>
                    <a:pt x="2341880" y="4518660"/>
                  </a:cubicBezTo>
                  <a:cubicBezTo>
                    <a:pt x="2312670" y="4591050"/>
                    <a:pt x="2269490" y="4655820"/>
                    <a:pt x="2216150" y="4712970"/>
                  </a:cubicBezTo>
                  <a:cubicBezTo>
                    <a:pt x="2137410" y="4833620"/>
                    <a:pt x="2021840" y="4923790"/>
                    <a:pt x="1885950" y="4970780"/>
                  </a:cubicBezTo>
                  <a:lnTo>
                    <a:pt x="1885950" y="4970780"/>
                  </a:lnTo>
                  <a:cubicBezTo>
                    <a:pt x="1546860" y="5088890"/>
                    <a:pt x="1176020" y="4911090"/>
                    <a:pt x="1057910" y="4572000"/>
                  </a:cubicBezTo>
                  <a:lnTo>
                    <a:pt x="118110" y="1884680"/>
                  </a:lnTo>
                  <a:cubicBezTo>
                    <a:pt x="0" y="1545590"/>
                    <a:pt x="179070" y="1174750"/>
                    <a:pt x="518160" y="1056640"/>
                  </a:cubicBezTo>
                  <a:cubicBezTo>
                    <a:pt x="518160" y="1056640"/>
                    <a:pt x="518160" y="1056640"/>
                    <a:pt x="518160" y="1056640"/>
                  </a:cubicBezTo>
                  <a:lnTo>
                    <a:pt x="518160" y="1056640"/>
                  </a:lnTo>
                  <a:cubicBezTo>
                    <a:pt x="858519" y="937260"/>
                    <a:pt x="1229359" y="1116330"/>
                    <a:pt x="1347469" y="1455420"/>
                  </a:cubicBezTo>
                  <a:lnTo>
                    <a:pt x="1616709" y="2223770"/>
                  </a:lnTo>
                  <a:lnTo>
                    <a:pt x="1962149" y="929640"/>
                  </a:lnTo>
                  <a:cubicBezTo>
                    <a:pt x="2054859" y="582930"/>
                    <a:pt x="2410459" y="377190"/>
                    <a:pt x="2757169" y="469900"/>
                  </a:cubicBezTo>
                  <a:lnTo>
                    <a:pt x="2757169" y="469900"/>
                  </a:lnTo>
                  <a:cubicBezTo>
                    <a:pt x="2825749" y="487680"/>
                    <a:pt x="2890519" y="516890"/>
                    <a:pt x="2950209" y="556260"/>
                  </a:cubicBezTo>
                  <a:cubicBezTo>
                    <a:pt x="3121659" y="660400"/>
                    <a:pt x="3234689" y="838200"/>
                    <a:pt x="3256279" y="1037590"/>
                  </a:cubicBezTo>
                  <a:lnTo>
                    <a:pt x="3279139" y="1239520"/>
                  </a:lnTo>
                  <a:lnTo>
                    <a:pt x="3279139" y="1239520"/>
                  </a:lnTo>
                  <a:close/>
                </a:path>
              </a:pathLst>
            </a:custGeom>
            <a:blipFill>
              <a:blip r:embed="rId10"/>
              <a:stretch>
                <a:fillRect l="-7871" r="-7871"/>
              </a:stretch>
            </a:blipFill>
          </p:spPr>
          <p:txBody>
            <a:bodyPr/>
            <a:lstStyle/>
            <a:p>
              <a:endParaRPr lang="bg-BG"/>
            </a:p>
          </p:txBody>
        </p:sp>
      </p:grpSp>
      <p:grpSp>
        <p:nvGrpSpPr>
          <p:cNvPr id="21" name="Group 21"/>
          <p:cNvGrpSpPr>
            <a:grpSpLocks noChangeAspect="1"/>
          </p:cNvGrpSpPr>
          <p:nvPr/>
        </p:nvGrpSpPr>
        <p:grpSpPr>
          <a:xfrm>
            <a:off x="6162124" y="1718193"/>
            <a:ext cx="6541827" cy="4278716"/>
            <a:chOff x="0" y="-8890"/>
            <a:chExt cx="5605780" cy="3666490"/>
          </a:xfrm>
        </p:grpSpPr>
        <p:sp>
          <p:nvSpPr>
            <p:cNvPr id="22" name="Freeform 22"/>
            <p:cNvSpPr/>
            <p:nvPr/>
          </p:nvSpPr>
          <p:spPr>
            <a:xfrm>
              <a:off x="0" y="-8890"/>
              <a:ext cx="5605780" cy="3666490"/>
            </a:xfrm>
            <a:custGeom>
              <a:avLst/>
              <a:gdLst/>
              <a:ahLst/>
              <a:cxnLst/>
              <a:rect l="l" t="t" r="r" b="b"/>
              <a:pathLst>
                <a:path w="5605780" h="3666490">
                  <a:moveTo>
                    <a:pt x="5560060" y="2025650"/>
                  </a:moveTo>
                  <a:cubicBezTo>
                    <a:pt x="5505450" y="2207260"/>
                    <a:pt x="5251450" y="2303780"/>
                    <a:pt x="5109210" y="2139950"/>
                  </a:cubicBezTo>
                  <a:cubicBezTo>
                    <a:pt x="5101590" y="2131060"/>
                    <a:pt x="5095240" y="2122170"/>
                    <a:pt x="5087620" y="2113280"/>
                  </a:cubicBezTo>
                  <a:cubicBezTo>
                    <a:pt x="5085080" y="2115820"/>
                    <a:pt x="5085080" y="2118360"/>
                    <a:pt x="5085080" y="2120900"/>
                  </a:cubicBezTo>
                  <a:cubicBezTo>
                    <a:pt x="5088889" y="2379980"/>
                    <a:pt x="5126989" y="3434080"/>
                    <a:pt x="4568189" y="3115310"/>
                  </a:cubicBezTo>
                  <a:cubicBezTo>
                    <a:pt x="4484369" y="3067050"/>
                    <a:pt x="4441189" y="2983230"/>
                    <a:pt x="4418330" y="2893060"/>
                  </a:cubicBezTo>
                  <a:cubicBezTo>
                    <a:pt x="4377689" y="2995930"/>
                    <a:pt x="4378959" y="3112770"/>
                    <a:pt x="4319270" y="3211830"/>
                  </a:cubicBezTo>
                  <a:cubicBezTo>
                    <a:pt x="4221480" y="3375660"/>
                    <a:pt x="3898900" y="3373120"/>
                    <a:pt x="3856990" y="3163570"/>
                  </a:cubicBezTo>
                  <a:cubicBezTo>
                    <a:pt x="3874770" y="3252470"/>
                    <a:pt x="3624580" y="3294380"/>
                    <a:pt x="3572510" y="3286760"/>
                  </a:cubicBezTo>
                  <a:cubicBezTo>
                    <a:pt x="3422650" y="3262630"/>
                    <a:pt x="3398520" y="3131820"/>
                    <a:pt x="3393440" y="3001010"/>
                  </a:cubicBezTo>
                  <a:cubicBezTo>
                    <a:pt x="3387090" y="2848610"/>
                    <a:pt x="3380740" y="2697480"/>
                    <a:pt x="3375660" y="2545080"/>
                  </a:cubicBezTo>
                  <a:cubicBezTo>
                    <a:pt x="3373120" y="2481580"/>
                    <a:pt x="3373120" y="2414270"/>
                    <a:pt x="3338830" y="2358390"/>
                  </a:cubicBezTo>
                  <a:cubicBezTo>
                    <a:pt x="3247390" y="2651760"/>
                    <a:pt x="3302000" y="2955290"/>
                    <a:pt x="3257550" y="3253740"/>
                  </a:cubicBezTo>
                  <a:cubicBezTo>
                    <a:pt x="3228340" y="3449320"/>
                    <a:pt x="3134360" y="3666490"/>
                    <a:pt x="2898140" y="3591560"/>
                  </a:cubicBezTo>
                  <a:cubicBezTo>
                    <a:pt x="2687320" y="3524250"/>
                    <a:pt x="2691130" y="3266440"/>
                    <a:pt x="2726690" y="3064510"/>
                  </a:cubicBezTo>
                  <a:cubicBezTo>
                    <a:pt x="2708910" y="3108960"/>
                    <a:pt x="2680970" y="3148330"/>
                    <a:pt x="2635250" y="3178810"/>
                  </a:cubicBezTo>
                  <a:cubicBezTo>
                    <a:pt x="2564130" y="3225800"/>
                    <a:pt x="2468880" y="3232150"/>
                    <a:pt x="2391410" y="3195320"/>
                  </a:cubicBezTo>
                  <a:cubicBezTo>
                    <a:pt x="2298700" y="3152140"/>
                    <a:pt x="2261870" y="3030220"/>
                    <a:pt x="2153920" y="3027680"/>
                  </a:cubicBezTo>
                  <a:cubicBezTo>
                    <a:pt x="1908810" y="3021330"/>
                    <a:pt x="2021840" y="3361690"/>
                    <a:pt x="1823720" y="3434080"/>
                  </a:cubicBezTo>
                  <a:cubicBezTo>
                    <a:pt x="1723390" y="3470910"/>
                    <a:pt x="1521460" y="3436620"/>
                    <a:pt x="1414780" y="3420110"/>
                  </a:cubicBezTo>
                  <a:cubicBezTo>
                    <a:pt x="1291590" y="3399790"/>
                    <a:pt x="1236980" y="3333750"/>
                    <a:pt x="1229360" y="3206750"/>
                  </a:cubicBezTo>
                  <a:cubicBezTo>
                    <a:pt x="1224280" y="3126740"/>
                    <a:pt x="1270000" y="2961640"/>
                    <a:pt x="1145540" y="2952750"/>
                  </a:cubicBezTo>
                  <a:cubicBezTo>
                    <a:pt x="1040130" y="2945130"/>
                    <a:pt x="1087120" y="3228340"/>
                    <a:pt x="981710" y="3307080"/>
                  </a:cubicBezTo>
                  <a:cubicBezTo>
                    <a:pt x="928370" y="3347720"/>
                    <a:pt x="855980" y="3360420"/>
                    <a:pt x="789940" y="3345180"/>
                  </a:cubicBezTo>
                  <a:cubicBezTo>
                    <a:pt x="575310" y="3295650"/>
                    <a:pt x="660400" y="2985770"/>
                    <a:pt x="664210" y="2829560"/>
                  </a:cubicBezTo>
                  <a:cubicBezTo>
                    <a:pt x="664210" y="2810510"/>
                    <a:pt x="665480" y="2795270"/>
                    <a:pt x="660400" y="2777490"/>
                  </a:cubicBezTo>
                  <a:cubicBezTo>
                    <a:pt x="434340" y="2743200"/>
                    <a:pt x="259080" y="2820670"/>
                    <a:pt x="196850" y="2524760"/>
                  </a:cubicBezTo>
                  <a:cubicBezTo>
                    <a:pt x="132080" y="2226310"/>
                    <a:pt x="0" y="1879600"/>
                    <a:pt x="0" y="1578610"/>
                  </a:cubicBezTo>
                  <a:cubicBezTo>
                    <a:pt x="1270" y="1576070"/>
                    <a:pt x="2540" y="1574800"/>
                    <a:pt x="3810" y="1572260"/>
                  </a:cubicBezTo>
                  <a:cubicBezTo>
                    <a:pt x="22860" y="1520190"/>
                    <a:pt x="74930" y="1488440"/>
                    <a:pt x="160020" y="1475740"/>
                  </a:cubicBezTo>
                  <a:cubicBezTo>
                    <a:pt x="167640" y="1474470"/>
                    <a:pt x="173990" y="1474470"/>
                    <a:pt x="181610" y="1473200"/>
                  </a:cubicBezTo>
                  <a:cubicBezTo>
                    <a:pt x="181610" y="1468120"/>
                    <a:pt x="181610" y="1464310"/>
                    <a:pt x="181610" y="1460500"/>
                  </a:cubicBezTo>
                  <a:cubicBezTo>
                    <a:pt x="175260" y="1347470"/>
                    <a:pt x="133350" y="1193800"/>
                    <a:pt x="217170" y="1101090"/>
                  </a:cubicBezTo>
                  <a:cubicBezTo>
                    <a:pt x="303530" y="1004570"/>
                    <a:pt x="414020" y="1049020"/>
                    <a:pt x="518160" y="1046480"/>
                  </a:cubicBezTo>
                  <a:cubicBezTo>
                    <a:pt x="497840" y="1046480"/>
                    <a:pt x="474980" y="558800"/>
                    <a:pt x="496570" y="516890"/>
                  </a:cubicBezTo>
                  <a:cubicBezTo>
                    <a:pt x="525780" y="461010"/>
                    <a:pt x="584200" y="425450"/>
                    <a:pt x="646430" y="416560"/>
                  </a:cubicBezTo>
                  <a:cubicBezTo>
                    <a:pt x="727710" y="405130"/>
                    <a:pt x="812800" y="433070"/>
                    <a:pt x="866140" y="495300"/>
                  </a:cubicBezTo>
                  <a:cubicBezTo>
                    <a:pt x="886460" y="518160"/>
                    <a:pt x="1000760" y="720090"/>
                    <a:pt x="989330" y="739140"/>
                  </a:cubicBezTo>
                  <a:cubicBezTo>
                    <a:pt x="1023620" y="683260"/>
                    <a:pt x="1140460" y="654050"/>
                    <a:pt x="1207770" y="650240"/>
                  </a:cubicBezTo>
                  <a:cubicBezTo>
                    <a:pt x="1207770" y="646430"/>
                    <a:pt x="1209040" y="643890"/>
                    <a:pt x="1209040" y="641350"/>
                  </a:cubicBezTo>
                  <a:cubicBezTo>
                    <a:pt x="1206500" y="543560"/>
                    <a:pt x="1177290" y="408940"/>
                    <a:pt x="1254760" y="331470"/>
                  </a:cubicBezTo>
                  <a:cubicBezTo>
                    <a:pt x="1292860" y="293370"/>
                    <a:pt x="1350010" y="279400"/>
                    <a:pt x="1403350" y="281940"/>
                  </a:cubicBezTo>
                  <a:cubicBezTo>
                    <a:pt x="1477010" y="285750"/>
                    <a:pt x="1545590" y="337820"/>
                    <a:pt x="1619250" y="330200"/>
                  </a:cubicBezTo>
                  <a:cubicBezTo>
                    <a:pt x="1635760" y="328930"/>
                    <a:pt x="1649730" y="320040"/>
                    <a:pt x="1663700" y="313690"/>
                  </a:cubicBezTo>
                  <a:cubicBezTo>
                    <a:pt x="1990090" y="166370"/>
                    <a:pt x="2053590" y="624840"/>
                    <a:pt x="2086610" y="824230"/>
                  </a:cubicBezTo>
                  <a:cubicBezTo>
                    <a:pt x="2205990" y="748030"/>
                    <a:pt x="2378710" y="772160"/>
                    <a:pt x="2472690" y="877570"/>
                  </a:cubicBezTo>
                  <a:cubicBezTo>
                    <a:pt x="2442210" y="735330"/>
                    <a:pt x="2429510" y="589280"/>
                    <a:pt x="2434590" y="444500"/>
                  </a:cubicBezTo>
                  <a:cubicBezTo>
                    <a:pt x="2437130" y="377190"/>
                    <a:pt x="2444750" y="306070"/>
                    <a:pt x="2489200" y="255270"/>
                  </a:cubicBezTo>
                  <a:cubicBezTo>
                    <a:pt x="2642870" y="82550"/>
                    <a:pt x="2929890" y="262890"/>
                    <a:pt x="2931160" y="462280"/>
                  </a:cubicBezTo>
                  <a:cubicBezTo>
                    <a:pt x="2931160" y="373380"/>
                    <a:pt x="2933700" y="175260"/>
                    <a:pt x="2983230" y="99060"/>
                  </a:cubicBezTo>
                  <a:cubicBezTo>
                    <a:pt x="3031490" y="24130"/>
                    <a:pt x="3088640" y="0"/>
                    <a:pt x="3148330" y="6350"/>
                  </a:cubicBezTo>
                  <a:cubicBezTo>
                    <a:pt x="3345180" y="30480"/>
                    <a:pt x="3563620" y="414020"/>
                    <a:pt x="3575050" y="549910"/>
                  </a:cubicBezTo>
                  <a:cubicBezTo>
                    <a:pt x="3562350" y="401320"/>
                    <a:pt x="3689350" y="299720"/>
                    <a:pt x="3836670" y="325120"/>
                  </a:cubicBezTo>
                  <a:cubicBezTo>
                    <a:pt x="3915410" y="339090"/>
                    <a:pt x="3964940" y="398780"/>
                    <a:pt x="4048760" y="384810"/>
                  </a:cubicBezTo>
                  <a:cubicBezTo>
                    <a:pt x="4135120" y="370840"/>
                    <a:pt x="4196080" y="309880"/>
                    <a:pt x="4288790" y="345440"/>
                  </a:cubicBezTo>
                  <a:cubicBezTo>
                    <a:pt x="4386580" y="383540"/>
                    <a:pt x="4460240" y="467360"/>
                    <a:pt x="4505960" y="561340"/>
                  </a:cubicBezTo>
                  <a:cubicBezTo>
                    <a:pt x="4598670" y="748030"/>
                    <a:pt x="4622800" y="957580"/>
                    <a:pt x="4645660" y="1162050"/>
                  </a:cubicBezTo>
                  <a:cubicBezTo>
                    <a:pt x="4630420" y="1022350"/>
                    <a:pt x="4662170" y="873760"/>
                    <a:pt x="4671060" y="735330"/>
                  </a:cubicBezTo>
                  <a:cubicBezTo>
                    <a:pt x="4681220" y="560070"/>
                    <a:pt x="4808220" y="447040"/>
                    <a:pt x="4988560" y="506730"/>
                  </a:cubicBezTo>
                  <a:cubicBezTo>
                    <a:pt x="5107940" y="546100"/>
                    <a:pt x="5163820" y="680720"/>
                    <a:pt x="5190490" y="793750"/>
                  </a:cubicBezTo>
                  <a:cubicBezTo>
                    <a:pt x="5204460" y="855980"/>
                    <a:pt x="5283200" y="1356360"/>
                    <a:pt x="5364480" y="1355090"/>
                  </a:cubicBezTo>
                  <a:cubicBezTo>
                    <a:pt x="5492750" y="1353820"/>
                    <a:pt x="5579110" y="1407160"/>
                    <a:pt x="5576570" y="1540510"/>
                  </a:cubicBezTo>
                  <a:cubicBezTo>
                    <a:pt x="5571490" y="1700530"/>
                    <a:pt x="5605780" y="1871980"/>
                    <a:pt x="5560060" y="2025650"/>
                  </a:cubicBezTo>
                  <a:close/>
                </a:path>
              </a:pathLst>
            </a:custGeom>
            <a:blipFill>
              <a:blip r:embed="rId11"/>
              <a:stretch>
                <a:fillRect t="-7900" b="-8393"/>
              </a:stretch>
            </a:blipFill>
          </p:spPr>
          <p:txBody>
            <a:bodyPr/>
            <a:lstStyle/>
            <a:p>
              <a:endParaRPr lang="bg-BG"/>
            </a:p>
          </p:txBody>
        </p:sp>
      </p:grpSp>
      <p:grpSp>
        <p:nvGrpSpPr>
          <p:cNvPr id="23" name="Group 23"/>
          <p:cNvGrpSpPr>
            <a:grpSpLocks noChangeAspect="1"/>
          </p:cNvGrpSpPr>
          <p:nvPr/>
        </p:nvGrpSpPr>
        <p:grpSpPr>
          <a:xfrm>
            <a:off x="2652037" y="5589196"/>
            <a:ext cx="7177462" cy="4110511"/>
            <a:chOff x="0" y="0"/>
            <a:chExt cx="2288540" cy="1310640"/>
          </a:xfrm>
        </p:grpSpPr>
        <p:sp>
          <p:nvSpPr>
            <p:cNvPr id="24" name="Freeform 24"/>
            <p:cNvSpPr/>
            <p:nvPr/>
          </p:nvSpPr>
          <p:spPr>
            <a:xfrm>
              <a:off x="3810" y="0"/>
              <a:ext cx="2287270" cy="1313180"/>
            </a:xfrm>
            <a:custGeom>
              <a:avLst/>
              <a:gdLst/>
              <a:ahLst/>
              <a:cxnLst/>
              <a:rect l="l" t="t" r="r" b="b"/>
              <a:pathLst>
                <a:path w="2287270" h="1313180">
                  <a:moveTo>
                    <a:pt x="864870" y="1216660"/>
                  </a:moveTo>
                  <a:cubicBezTo>
                    <a:pt x="858520" y="1219200"/>
                    <a:pt x="849630" y="1224280"/>
                    <a:pt x="842010" y="1225550"/>
                  </a:cubicBezTo>
                  <a:cubicBezTo>
                    <a:pt x="824230" y="1228090"/>
                    <a:pt x="805180" y="1226820"/>
                    <a:pt x="787400" y="1229360"/>
                  </a:cubicBezTo>
                  <a:cubicBezTo>
                    <a:pt x="774700" y="1230630"/>
                    <a:pt x="763270" y="1235710"/>
                    <a:pt x="751840" y="1236980"/>
                  </a:cubicBezTo>
                  <a:cubicBezTo>
                    <a:pt x="711200" y="1243330"/>
                    <a:pt x="670560" y="1248410"/>
                    <a:pt x="628650" y="1254760"/>
                  </a:cubicBezTo>
                  <a:cubicBezTo>
                    <a:pt x="613410" y="1257300"/>
                    <a:pt x="598170" y="1257300"/>
                    <a:pt x="582930" y="1257300"/>
                  </a:cubicBezTo>
                  <a:cubicBezTo>
                    <a:pt x="582930" y="1256030"/>
                    <a:pt x="581660" y="1253490"/>
                    <a:pt x="581660" y="1252220"/>
                  </a:cubicBezTo>
                  <a:cubicBezTo>
                    <a:pt x="571500" y="1257300"/>
                    <a:pt x="563880" y="1264920"/>
                    <a:pt x="556260" y="1263650"/>
                  </a:cubicBezTo>
                  <a:cubicBezTo>
                    <a:pt x="528320" y="1261110"/>
                    <a:pt x="506730" y="1281430"/>
                    <a:pt x="480060" y="1280160"/>
                  </a:cubicBezTo>
                  <a:lnTo>
                    <a:pt x="462280" y="1280160"/>
                  </a:lnTo>
                  <a:cubicBezTo>
                    <a:pt x="450850" y="1280160"/>
                    <a:pt x="439420" y="1280160"/>
                    <a:pt x="426720" y="1283970"/>
                  </a:cubicBezTo>
                  <a:cubicBezTo>
                    <a:pt x="422910" y="1280160"/>
                    <a:pt x="417830" y="1276350"/>
                    <a:pt x="416560" y="1273810"/>
                  </a:cubicBezTo>
                  <a:cubicBezTo>
                    <a:pt x="408940" y="1277620"/>
                    <a:pt x="402590" y="1281430"/>
                    <a:pt x="397510" y="1283970"/>
                  </a:cubicBezTo>
                  <a:cubicBezTo>
                    <a:pt x="384810" y="1289050"/>
                    <a:pt x="372110" y="1295400"/>
                    <a:pt x="359410" y="1300480"/>
                  </a:cubicBezTo>
                  <a:cubicBezTo>
                    <a:pt x="349250" y="1304290"/>
                    <a:pt x="339090" y="1306830"/>
                    <a:pt x="328930" y="1309370"/>
                  </a:cubicBezTo>
                  <a:cubicBezTo>
                    <a:pt x="312420" y="1313180"/>
                    <a:pt x="279400" y="1287780"/>
                    <a:pt x="280670" y="1271270"/>
                  </a:cubicBezTo>
                  <a:cubicBezTo>
                    <a:pt x="280670" y="1268730"/>
                    <a:pt x="284480" y="1266190"/>
                    <a:pt x="285750" y="1264920"/>
                  </a:cubicBezTo>
                  <a:cubicBezTo>
                    <a:pt x="270510" y="1259840"/>
                    <a:pt x="259080" y="1249680"/>
                    <a:pt x="251460" y="1235710"/>
                  </a:cubicBezTo>
                  <a:cubicBezTo>
                    <a:pt x="245110" y="1223010"/>
                    <a:pt x="237490" y="1210310"/>
                    <a:pt x="229870" y="1195070"/>
                  </a:cubicBezTo>
                  <a:cubicBezTo>
                    <a:pt x="238760" y="1187450"/>
                    <a:pt x="250190" y="1178560"/>
                    <a:pt x="261620" y="1169670"/>
                  </a:cubicBezTo>
                  <a:cubicBezTo>
                    <a:pt x="270510" y="1163320"/>
                    <a:pt x="273050" y="1158240"/>
                    <a:pt x="264160" y="1149350"/>
                  </a:cubicBezTo>
                  <a:cubicBezTo>
                    <a:pt x="252730" y="1137920"/>
                    <a:pt x="241300" y="1126490"/>
                    <a:pt x="231140" y="1112520"/>
                  </a:cubicBezTo>
                  <a:cubicBezTo>
                    <a:pt x="224790" y="1104900"/>
                    <a:pt x="224790" y="1093470"/>
                    <a:pt x="219710" y="1084580"/>
                  </a:cubicBezTo>
                  <a:cubicBezTo>
                    <a:pt x="209550" y="1070610"/>
                    <a:pt x="196850" y="1062990"/>
                    <a:pt x="177800" y="1066800"/>
                  </a:cubicBezTo>
                  <a:cubicBezTo>
                    <a:pt x="165100" y="1069340"/>
                    <a:pt x="149860" y="1065530"/>
                    <a:pt x="137160" y="1065530"/>
                  </a:cubicBezTo>
                  <a:cubicBezTo>
                    <a:pt x="130810" y="1059180"/>
                    <a:pt x="121920" y="1052830"/>
                    <a:pt x="116840" y="1043940"/>
                  </a:cubicBezTo>
                  <a:cubicBezTo>
                    <a:pt x="104140" y="1023620"/>
                    <a:pt x="92710" y="1002030"/>
                    <a:pt x="81280" y="981710"/>
                  </a:cubicBezTo>
                  <a:cubicBezTo>
                    <a:pt x="73660" y="969010"/>
                    <a:pt x="64770" y="957580"/>
                    <a:pt x="57150" y="944880"/>
                  </a:cubicBezTo>
                  <a:cubicBezTo>
                    <a:pt x="53340" y="938530"/>
                    <a:pt x="53340" y="929640"/>
                    <a:pt x="53340" y="923290"/>
                  </a:cubicBezTo>
                  <a:cubicBezTo>
                    <a:pt x="54610" y="908050"/>
                    <a:pt x="45720" y="899160"/>
                    <a:pt x="34290" y="890270"/>
                  </a:cubicBezTo>
                  <a:cubicBezTo>
                    <a:pt x="22860" y="881380"/>
                    <a:pt x="19050" y="857250"/>
                    <a:pt x="25400" y="845820"/>
                  </a:cubicBezTo>
                  <a:cubicBezTo>
                    <a:pt x="17780" y="839470"/>
                    <a:pt x="10160" y="833120"/>
                    <a:pt x="0" y="825500"/>
                  </a:cubicBezTo>
                  <a:cubicBezTo>
                    <a:pt x="17780" y="815340"/>
                    <a:pt x="31750" y="807720"/>
                    <a:pt x="45720" y="798830"/>
                  </a:cubicBezTo>
                  <a:cubicBezTo>
                    <a:pt x="60960" y="791210"/>
                    <a:pt x="74930" y="782320"/>
                    <a:pt x="93980" y="773430"/>
                  </a:cubicBezTo>
                  <a:cubicBezTo>
                    <a:pt x="81280" y="739140"/>
                    <a:pt x="67310" y="702310"/>
                    <a:pt x="52070" y="665480"/>
                  </a:cubicBezTo>
                  <a:cubicBezTo>
                    <a:pt x="58420" y="660400"/>
                    <a:pt x="64770" y="655320"/>
                    <a:pt x="69850" y="650240"/>
                  </a:cubicBezTo>
                  <a:cubicBezTo>
                    <a:pt x="55880" y="635000"/>
                    <a:pt x="45720" y="618490"/>
                    <a:pt x="34290" y="600710"/>
                  </a:cubicBezTo>
                  <a:cubicBezTo>
                    <a:pt x="33020" y="599440"/>
                    <a:pt x="36830" y="595630"/>
                    <a:pt x="35560" y="593090"/>
                  </a:cubicBezTo>
                  <a:cubicBezTo>
                    <a:pt x="34290" y="584200"/>
                    <a:pt x="31750" y="575310"/>
                    <a:pt x="29210" y="566420"/>
                  </a:cubicBezTo>
                  <a:cubicBezTo>
                    <a:pt x="25400" y="556260"/>
                    <a:pt x="20320" y="544830"/>
                    <a:pt x="17780" y="534670"/>
                  </a:cubicBezTo>
                  <a:cubicBezTo>
                    <a:pt x="13970" y="523240"/>
                    <a:pt x="10160" y="511810"/>
                    <a:pt x="6350" y="496570"/>
                  </a:cubicBezTo>
                  <a:cubicBezTo>
                    <a:pt x="27940" y="485140"/>
                    <a:pt x="48260" y="468630"/>
                    <a:pt x="77470" y="466090"/>
                  </a:cubicBezTo>
                  <a:cubicBezTo>
                    <a:pt x="102870" y="463550"/>
                    <a:pt x="127000" y="455930"/>
                    <a:pt x="151130" y="450850"/>
                  </a:cubicBezTo>
                  <a:cubicBezTo>
                    <a:pt x="152400" y="450850"/>
                    <a:pt x="154940" y="449580"/>
                    <a:pt x="156210" y="449580"/>
                  </a:cubicBezTo>
                  <a:cubicBezTo>
                    <a:pt x="200660" y="441960"/>
                    <a:pt x="200660" y="440690"/>
                    <a:pt x="182880" y="400050"/>
                  </a:cubicBezTo>
                  <a:cubicBezTo>
                    <a:pt x="175260" y="382270"/>
                    <a:pt x="171450" y="363220"/>
                    <a:pt x="168910" y="345440"/>
                  </a:cubicBezTo>
                  <a:cubicBezTo>
                    <a:pt x="167640" y="337820"/>
                    <a:pt x="175260" y="330200"/>
                    <a:pt x="179070" y="321310"/>
                  </a:cubicBezTo>
                  <a:cubicBezTo>
                    <a:pt x="177800" y="321310"/>
                    <a:pt x="176530" y="318770"/>
                    <a:pt x="173990" y="317500"/>
                  </a:cubicBezTo>
                  <a:cubicBezTo>
                    <a:pt x="162560" y="316230"/>
                    <a:pt x="146050" y="318770"/>
                    <a:pt x="139700" y="312420"/>
                  </a:cubicBezTo>
                  <a:cubicBezTo>
                    <a:pt x="127000" y="299720"/>
                    <a:pt x="114300" y="283210"/>
                    <a:pt x="110490" y="265430"/>
                  </a:cubicBezTo>
                  <a:cubicBezTo>
                    <a:pt x="100330" y="228600"/>
                    <a:pt x="95250" y="190500"/>
                    <a:pt x="88900" y="152400"/>
                  </a:cubicBezTo>
                  <a:cubicBezTo>
                    <a:pt x="127000" y="120650"/>
                    <a:pt x="175260" y="118110"/>
                    <a:pt x="219710" y="107950"/>
                  </a:cubicBezTo>
                  <a:cubicBezTo>
                    <a:pt x="243840" y="101600"/>
                    <a:pt x="267970" y="93980"/>
                    <a:pt x="293370" y="87630"/>
                  </a:cubicBezTo>
                  <a:cubicBezTo>
                    <a:pt x="320040" y="81280"/>
                    <a:pt x="346710" y="73660"/>
                    <a:pt x="373380" y="69850"/>
                  </a:cubicBezTo>
                  <a:cubicBezTo>
                    <a:pt x="420370" y="62230"/>
                    <a:pt x="468630" y="55880"/>
                    <a:pt x="516890" y="49530"/>
                  </a:cubicBezTo>
                  <a:cubicBezTo>
                    <a:pt x="553720" y="44450"/>
                    <a:pt x="590550" y="41910"/>
                    <a:pt x="626110" y="38100"/>
                  </a:cubicBezTo>
                  <a:cubicBezTo>
                    <a:pt x="673100" y="33020"/>
                    <a:pt x="718820" y="26670"/>
                    <a:pt x="765810" y="22860"/>
                  </a:cubicBezTo>
                  <a:cubicBezTo>
                    <a:pt x="800100" y="20320"/>
                    <a:pt x="834390" y="25400"/>
                    <a:pt x="867410" y="19050"/>
                  </a:cubicBezTo>
                  <a:cubicBezTo>
                    <a:pt x="924560" y="6350"/>
                    <a:pt x="982980" y="8890"/>
                    <a:pt x="1040130" y="3810"/>
                  </a:cubicBezTo>
                  <a:cubicBezTo>
                    <a:pt x="1090930" y="0"/>
                    <a:pt x="1141730" y="1270"/>
                    <a:pt x="1192530" y="1270"/>
                  </a:cubicBezTo>
                  <a:cubicBezTo>
                    <a:pt x="1242060" y="1270"/>
                    <a:pt x="1290320" y="0"/>
                    <a:pt x="1339850" y="2540"/>
                  </a:cubicBezTo>
                  <a:cubicBezTo>
                    <a:pt x="1408430" y="5080"/>
                    <a:pt x="1478280" y="8890"/>
                    <a:pt x="1546860" y="12700"/>
                  </a:cubicBezTo>
                  <a:cubicBezTo>
                    <a:pt x="1593850" y="15240"/>
                    <a:pt x="1639570" y="16510"/>
                    <a:pt x="1686560" y="20320"/>
                  </a:cubicBezTo>
                  <a:cubicBezTo>
                    <a:pt x="1719580" y="22860"/>
                    <a:pt x="1753870" y="26670"/>
                    <a:pt x="1786890" y="31750"/>
                  </a:cubicBezTo>
                  <a:cubicBezTo>
                    <a:pt x="1830070" y="38100"/>
                    <a:pt x="1874520" y="44450"/>
                    <a:pt x="1917700" y="52070"/>
                  </a:cubicBezTo>
                  <a:cubicBezTo>
                    <a:pt x="1955800" y="58420"/>
                    <a:pt x="1992630" y="67310"/>
                    <a:pt x="2029460" y="76200"/>
                  </a:cubicBezTo>
                  <a:cubicBezTo>
                    <a:pt x="2040890" y="78740"/>
                    <a:pt x="2048510" y="96520"/>
                    <a:pt x="2045970" y="110490"/>
                  </a:cubicBezTo>
                  <a:cubicBezTo>
                    <a:pt x="2044700" y="121920"/>
                    <a:pt x="2043430" y="134620"/>
                    <a:pt x="2043430" y="146050"/>
                  </a:cubicBezTo>
                  <a:cubicBezTo>
                    <a:pt x="2043430" y="163830"/>
                    <a:pt x="2034540" y="172720"/>
                    <a:pt x="2016760" y="175260"/>
                  </a:cubicBezTo>
                  <a:cubicBezTo>
                    <a:pt x="2021840" y="179070"/>
                    <a:pt x="2025650" y="181610"/>
                    <a:pt x="2030730" y="185420"/>
                  </a:cubicBezTo>
                  <a:cubicBezTo>
                    <a:pt x="2021840" y="190500"/>
                    <a:pt x="2012950" y="194310"/>
                    <a:pt x="2004060" y="198120"/>
                  </a:cubicBezTo>
                  <a:cubicBezTo>
                    <a:pt x="2005330" y="201930"/>
                    <a:pt x="2007870" y="205740"/>
                    <a:pt x="2010410" y="212090"/>
                  </a:cubicBezTo>
                  <a:lnTo>
                    <a:pt x="1998980" y="215900"/>
                  </a:lnTo>
                  <a:cubicBezTo>
                    <a:pt x="2001520" y="218440"/>
                    <a:pt x="2002790" y="222250"/>
                    <a:pt x="2004060" y="222250"/>
                  </a:cubicBezTo>
                  <a:cubicBezTo>
                    <a:pt x="2039620" y="224790"/>
                    <a:pt x="2039620" y="251460"/>
                    <a:pt x="2040890" y="275590"/>
                  </a:cubicBezTo>
                  <a:cubicBezTo>
                    <a:pt x="2042160" y="297180"/>
                    <a:pt x="2040890" y="318770"/>
                    <a:pt x="2039620" y="340360"/>
                  </a:cubicBezTo>
                  <a:cubicBezTo>
                    <a:pt x="2039620" y="346710"/>
                    <a:pt x="2034540" y="351790"/>
                    <a:pt x="2034540" y="354330"/>
                  </a:cubicBezTo>
                  <a:cubicBezTo>
                    <a:pt x="2025650" y="355600"/>
                    <a:pt x="2019300" y="355600"/>
                    <a:pt x="2014220" y="356870"/>
                  </a:cubicBezTo>
                  <a:cubicBezTo>
                    <a:pt x="2018030" y="363220"/>
                    <a:pt x="2020570" y="373380"/>
                    <a:pt x="2026920" y="374650"/>
                  </a:cubicBezTo>
                  <a:cubicBezTo>
                    <a:pt x="2053590" y="383540"/>
                    <a:pt x="2081530" y="391160"/>
                    <a:pt x="2109470" y="397510"/>
                  </a:cubicBezTo>
                  <a:cubicBezTo>
                    <a:pt x="2132330" y="402590"/>
                    <a:pt x="2152650" y="407670"/>
                    <a:pt x="2151380" y="438150"/>
                  </a:cubicBezTo>
                  <a:cubicBezTo>
                    <a:pt x="2150110" y="461010"/>
                    <a:pt x="2152650" y="485140"/>
                    <a:pt x="2155190" y="509270"/>
                  </a:cubicBezTo>
                  <a:cubicBezTo>
                    <a:pt x="2156460" y="524510"/>
                    <a:pt x="2150110" y="534670"/>
                    <a:pt x="2133600" y="538480"/>
                  </a:cubicBezTo>
                  <a:cubicBezTo>
                    <a:pt x="2136140" y="539750"/>
                    <a:pt x="2138680" y="539750"/>
                    <a:pt x="2146300" y="542290"/>
                  </a:cubicBezTo>
                  <a:cubicBezTo>
                    <a:pt x="2134870" y="542290"/>
                    <a:pt x="2129790" y="543560"/>
                    <a:pt x="2124710" y="543560"/>
                  </a:cubicBezTo>
                  <a:cubicBezTo>
                    <a:pt x="2120900" y="553720"/>
                    <a:pt x="2117090" y="562610"/>
                    <a:pt x="2115820" y="571500"/>
                  </a:cubicBezTo>
                  <a:cubicBezTo>
                    <a:pt x="2114550" y="582930"/>
                    <a:pt x="2106930" y="585470"/>
                    <a:pt x="2099310" y="586740"/>
                  </a:cubicBezTo>
                  <a:cubicBezTo>
                    <a:pt x="2075180" y="589280"/>
                    <a:pt x="2051050" y="598170"/>
                    <a:pt x="2032000" y="586740"/>
                  </a:cubicBezTo>
                  <a:cubicBezTo>
                    <a:pt x="2014220" y="589280"/>
                    <a:pt x="2000250" y="590550"/>
                    <a:pt x="1987550" y="593090"/>
                  </a:cubicBezTo>
                  <a:lnTo>
                    <a:pt x="1987550" y="594360"/>
                  </a:lnTo>
                  <a:cubicBezTo>
                    <a:pt x="2002790" y="596900"/>
                    <a:pt x="2018030" y="599440"/>
                    <a:pt x="2032000" y="603250"/>
                  </a:cubicBezTo>
                  <a:cubicBezTo>
                    <a:pt x="2067560" y="609600"/>
                    <a:pt x="2104390" y="617220"/>
                    <a:pt x="2139950" y="623570"/>
                  </a:cubicBezTo>
                  <a:cubicBezTo>
                    <a:pt x="2174240" y="629920"/>
                    <a:pt x="2207260" y="636270"/>
                    <a:pt x="2241550" y="643890"/>
                  </a:cubicBezTo>
                  <a:cubicBezTo>
                    <a:pt x="2256790" y="647700"/>
                    <a:pt x="2273300" y="650240"/>
                    <a:pt x="2279650" y="666750"/>
                  </a:cubicBezTo>
                  <a:cubicBezTo>
                    <a:pt x="2283460" y="675640"/>
                    <a:pt x="2283460" y="687070"/>
                    <a:pt x="2284730" y="697230"/>
                  </a:cubicBezTo>
                  <a:cubicBezTo>
                    <a:pt x="2286000" y="713740"/>
                    <a:pt x="2287270" y="731520"/>
                    <a:pt x="2287270" y="748030"/>
                  </a:cubicBezTo>
                  <a:cubicBezTo>
                    <a:pt x="2287270" y="769620"/>
                    <a:pt x="2279650" y="777240"/>
                    <a:pt x="2259330" y="781050"/>
                  </a:cubicBezTo>
                  <a:cubicBezTo>
                    <a:pt x="2247900" y="784860"/>
                    <a:pt x="2268220" y="817880"/>
                    <a:pt x="2235200" y="803910"/>
                  </a:cubicBezTo>
                  <a:cubicBezTo>
                    <a:pt x="2236470" y="811530"/>
                    <a:pt x="2239010" y="819150"/>
                    <a:pt x="2241550" y="829310"/>
                  </a:cubicBezTo>
                  <a:lnTo>
                    <a:pt x="2155190" y="829310"/>
                  </a:lnTo>
                  <a:cubicBezTo>
                    <a:pt x="2155190" y="847090"/>
                    <a:pt x="2156460" y="862330"/>
                    <a:pt x="2153920" y="876300"/>
                  </a:cubicBezTo>
                  <a:cubicBezTo>
                    <a:pt x="2152650" y="881380"/>
                    <a:pt x="2142490" y="886460"/>
                    <a:pt x="2136140" y="889000"/>
                  </a:cubicBezTo>
                  <a:cubicBezTo>
                    <a:pt x="2132330" y="890270"/>
                    <a:pt x="2125980" y="887730"/>
                    <a:pt x="2122170" y="887730"/>
                  </a:cubicBezTo>
                  <a:cubicBezTo>
                    <a:pt x="2123440" y="901700"/>
                    <a:pt x="2134870" y="914400"/>
                    <a:pt x="2120900" y="928370"/>
                  </a:cubicBezTo>
                  <a:cubicBezTo>
                    <a:pt x="2119630" y="929640"/>
                    <a:pt x="2120900" y="934720"/>
                    <a:pt x="2120900" y="937260"/>
                  </a:cubicBezTo>
                  <a:cubicBezTo>
                    <a:pt x="2120900" y="952500"/>
                    <a:pt x="2113280" y="958850"/>
                    <a:pt x="2095500" y="955040"/>
                  </a:cubicBezTo>
                  <a:cubicBezTo>
                    <a:pt x="2099310" y="963930"/>
                    <a:pt x="2084070" y="970280"/>
                    <a:pt x="2096770" y="979170"/>
                  </a:cubicBezTo>
                  <a:cubicBezTo>
                    <a:pt x="2094230" y="981710"/>
                    <a:pt x="2091690" y="984250"/>
                    <a:pt x="2089150" y="985520"/>
                  </a:cubicBezTo>
                  <a:cubicBezTo>
                    <a:pt x="2086610" y="986790"/>
                    <a:pt x="2082800" y="984250"/>
                    <a:pt x="2080260" y="984250"/>
                  </a:cubicBezTo>
                  <a:cubicBezTo>
                    <a:pt x="2080260" y="988060"/>
                    <a:pt x="2081530" y="991870"/>
                    <a:pt x="2081530" y="996950"/>
                  </a:cubicBezTo>
                  <a:cubicBezTo>
                    <a:pt x="2081530" y="1002030"/>
                    <a:pt x="2080260" y="1007110"/>
                    <a:pt x="2078990" y="1012190"/>
                  </a:cubicBezTo>
                  <a:cubicBezTo>
                    <a:pt x="2077720" y="1014730"/>
                    <a:pt x="2071370" y="1014730"/>
                    <a:pt x="2067560" y="1014730"/>
                  </a:cubicBezTo>
                  <a:cubicBezTo>
                    <a:pt x="2061210" y="1013460"/>
                    <a:pt x="2053590" y="1010920"/>
                    <a:pt x="2047240" y="1009650"/>
                  </a:cubicBezTo>
                  <a:cubicBezTo>
                    <a:pt x="2024380" y="1007110"/>
                    <a:pt x="2015490" y="1016000"/>
                    <a:pt x="2018030" y="1040130"/>
                  </a:cubicBezTo>
                  <a:cubicBezTo>
                    <a:pt x="2012950" y="1042670"/>
                    <a:pt x="2007870" y="1043940"/>
                    <a:pt x="2001520" y="1046480"/>
                  </a:cubicBezTo>
                  <a:cubicBezTo>
                    <a:pt x="2004060" y="1056640"/>
                    <a:pt x="2018030" y="1068070"/>
                    <a:pt x="1997710" y="1078230"/>
                  </a:cubicBezTo>
                  <a:cubicBezTo>
                    <a:pt x="2011680" y="1090930"/>
                    <a:pt x="2006600" y="1097280"/>
                    <a:pt x="1991360" y="1098550"/>
                  </a:cubicBezTo>
                  <a:cubicBezTo>
                    <a:pt x="1967230" y="1099820"/>
                    <a:pt x="1943100" y="1098550"/>
                    <a:pt x="1920240" y="1098550"/>
                  </a:cubicBezTo>
                  <a:cubicBezTo>
                    <a:pt x="1916430" y="1103630"/>
                    <a:pt x="1913890" y="1109980"/>
                    <a:pt x="1910080" y="1111250"/>
                  </a:cubicBezTo>
                  <a:cubicBezTo>
                    <a:pt x="1897380" y="1115060"/>
                    <a:pt x="1887220" y="1115060"/>
                    <a:pt x="1894840" y="1134110"/>
                  </a:cubicBezTo>
                  <a:cubicBezTo>
                    <a:pt x="1897380" y="1141730"/>
                    <a:pt x="1891030" y="1153160"/>
                    <a:pt x="1887220" y="1167130"/>
                  </a:cubicBezTo>
                  <a:cubicBezTo>
                    <a:pt x="1875790" y="1169670"/>
                    <a:pt x="1861820" y="1173480"/>
                    <a:pt x="1847850" y="1173480"/>
                  </a:cubicBezTo>
                  <a:cubicBezTo>
                    <a:pt x="1816100" y="1176020"/>
                    <a:pt x="1784350" y="1178560"/>
                    <a:pt x="1752600" y="1178560"/>
                  </a:cubicBezTo>
                  <a:cubicBezTo>
                    <a:pt x="1743710" y="1178560"/>
                    <a:pt x="1734820" y="1170940"/>
                    <a:pt x="1725930" y="1170940"/>
                  </a:cubicBezTo>
                  <a:cubicBezTo>
                    <a:pt x="1714500" y="1170940"/>
                    <a:pt x="1700530" y="1173480"/>
                    <a:pt x="1690370" y="1178560"/>
                  </a:cubicBezTo>
                  <a:cubicBezTo>
                    <a:pt x="1670049" y="1189990"/>
                    <a:pt x="1650999" y="1197610"/>
                    <a:pt x="1626870" y="1192530"/>
                  </a:cubicBezTo>
                  <a:cubicBezTo>
                    <a:pt x="1611630" y="1189990"/>
                    <a:pt x="1595120" y="1195070"/>
                    <a:pt x="1579880" y="1191260"/>
                  </a:cubicBezTo>
                  <a:cubicBezTo>
                    <a:pt x="1555750" y="1186180"/>
                    <a:pt x="1531620" y="1192530"/>
                    <a:pt x="1507490" y="1192530"/>
                  </a:cubicBezTo>
                  <a:cubicBezTo>
                    <a:pt x="1482090" y="1192530"/>
                    <a:pt x="1455420" y="1192530"/>
                    <a:pt x="1430020" y="1193800"/>
                  </a:cubicBezTo>
                  <a:cubicBezTo>
                    <a:pt x="1397000" y="1193800"/>
                    <a:pt x="1363980" y="1198880"/>
                    <a:pt x="1332230" y="1193800"/>
                  </a:cubicBezTo>
                  <a:cubicBezTo>
                    <a:pt x="1310640" y="1191260"/>
                    <a:pt x="1289050" y="1200150"/>
                    <a:pt x="1270000" y="1195070"/>
                  </a:cubicBezTo>
                  <a:cubicBezTo>
                    <a:pt x="1236980" y="1188720"/>
                    <a:pt x="1206500" y="1202690"/>
                    <a:pt x="1174750" y="1197610"/>
                  </a:cubicBezTo>
                  <a:cubicBezTo>
                    <a:pt x="1155700" y="1195070"/>
                    <a:pt x="1131570" y="1191260"/>
                    <a:pt x="1116330" y="1198880"/>
                  </a:cubicBezTo>
                  <a:cubicBezTo>
                    <a:pt x="1106170" y="1203960"/>
                    <a:pt x="1102360" y="1198880"/>
                    <a:pt x="1094740" y="1198880"/>
                  </a:cubicBezTo>
                  <a:cubicBezTo>
                    <a:pt x="1092200" y="1198880"/>
                    <a:pt x="1090930" y="1200150"/>
                    <a:pt x="1088390" y="1201420"/>
                  </a:cubicBezTo>
                  <a:cubicBezTo>
                    <a:pt x="1080770" y="1202690"/>
                    <a:pt x="1078230" y="1206500"/>
                    <a:pt x="1075690" y="1206500"/>
                  </a:cubicBezTo>
                  <a:cubicBezTo>
                    <a:pt x="1046480" y="1206500"/>
                    <a:pt x="1018540" y="1203960"/>
                    <a:pt x="989330" y="1203960"/>
                  </a:cubicBezTo>
                  <a:cubicBezTo>
                    <a:pt x="976630" y="1203960"/>
                    <a:pt x="963930" y="1209040"/>
                    <a:pt x="951230" y="1211580"/>
                  </a:cubicBezTo>
                  <a:cubicBezTo>
                    <a:pt x="927100" y="1215390"/>
                    <a:pt x="901700" y="1219200"/>
                    <a:pt x="876300" y="1221740"/>
                  </a:cubicBezTo>
                  <a:cubicBezTo>
                    <a:pt x="873760" y="1223010"/>
                    <a:pt x="869950" y="1219200"/>
                    <a:pt x="864870" y="1216660"/>
                  </a:cubicBezTo>
                  <a:close/>
                </a:path>
              </a:pathLst>
            </a:custGeom>
            <a:blipFill>
              <a:blip r:embed="rId12"/>
              <a:stretch>
                <a:fillRect t="-15535" b="-15535"/>
              </a:stretch>
            </a:blipFill>
          </p:spPr>
          <p:txBody>
            <a:bodyPr/>
            <a:lstStyle/>
            <a:p>
              <a:endParaRPr lang="bg-BG"/>
            </a:p>
          </p:txBody>
        </p:sp>
      </p:grpSp>
      <p:sp>
        <p:nvSpPr>
          <p:cNvPr id="25" name="TextBox 25"/>
          <p:cNvSpPr txBox="1"/>
          <p:nvPr/>
        </p:nvSpPr>
        <p:spPr>
          <a:xfrm>
            <a:off x="4002108" y="666750"/>
            <a:ext cx="10179604" cy="704850"/>
          </a:xfrm>
          <a:prstGeom prst="rect">
            <a:avLst/>
          </a:prstGeom>
        </p:spPr>
        <p:txBody>
          <a:bodyPr lIns="0" tIns="0" rIns="0" bIns="0" rtlCol="0" anchor="t">
            <a:spAutoFit/>
          </a:bodyPr>
          <a:lstStyle/>
          <a:p>
            <a:pPr algn="ctr">
              <a:lnSpc>
                <a:spcPts val="5174"/>
              </a:lnSpc>
            </a:pPr>
            <a:r>
              <a:rPr lang="en-US" sz="4500" spc="-135">
                <a:solidFill>
                  <a:srgbClr val="000000"/>
                </a:solidFill>
                <a:latin typeface="Poppins Bold"/>
              </a:rPr>
              <a:t>Education and Training outside Sofia</a:t>
            </a:r>
          </a:p>
        </p:txBody>
      </p:sp>
      <p:sp>
        <p:nvSpPr>
          <p:cNvPr id="26" name="TextBox 26"/>
          <p:cNvSpPr txBox="1"/>
          <p:nvPr/>
        </p:nvSpPr>
        <p:spPr>
          <a:xfrm>
            <a:off x="1703629" y="3449881"/>
            <a:ext cx="3145424" cy="701041"/>
          </a:xfrm>
          <a:prstGeom prst="rect">
            <a:avLst/>
          </a:prstGeom>
        </p:spPr>
        <p:txBody>
          <a:bodyPr lIns="0" tIns="0" rIns="0" bIns="0" rtlCol="0" anchor="t">
            <a:spAutoFit/>
          </a:bodyPr>
          <a:lstStyle/>
          <a:p>
            <a:pPr algn="ctr">
              <a:lnSpc>
                <a:spcPts val="5459"/>
              </a:lnSpc>
              <a:spcBef>
                <a:spcPct val="0"/>
              </a:spcBef>
            </a:pPr>
            <a:r>
              <a:rPr lang="en-US" sz="3899">
                <a:solidFill>
                  <a:srgbClr val="90C7D3"/>
                </a:solidFill>
                <a:latin typeface="Poppins Bold"/>
              </a:rPr>
              <a:t>Vitosha</a:t>
            </a:r>
          </a:p>
        </p:txBody>
      </p:sp>
      <p:sp>
        <p:nvSpPr>
          <p:cNvPr id="27" name="TextBox 27"/>
          <p:cNvSpPr txBox="1"/>
          <p:nvPr/>
        </p:nvSpPr>
        <p:spPr>
          <a:xfrm>
            <a:off x="928594" y="4236646"/>
            <a:ext cx="4695494" cy="1352550"/>
          </a:xfrm>
          <a:prstGeom prst="rect">
            <a:avLst/>
          </a:prstGeom>
        </p:spPr>
        <p:txBody>
          <a:bodyPr lIns="0" tIns="0" rIns="0" bIns="0" rtlCol="0" anchor="t">
            <a:spAutoFit/>
          </a:bodyPr>
          <a:lstStyle/>
          <a:p>
            <a:pPr algn="just">
              <a:lnSpc>
                <a:spcPts val="2160"/>
              </a:lnSpc>
            </a:pPr>
            <a:r>
              <a:rPr lang="en-US" sz="1800">
                <a:solidFill>
                  <a:srgbClr val="FFFFFF"/>
                </a:solidFill>
                <a:latin typeface="Poppins"/>
              </a:rPr>
              <a:t>Two of the 3 compulsory courses for NSA students are held at the base. These are the ski course in winter and the TAO (Tourism, Alpinism and Orienteering) in summer.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48512" y="9912529"/>
            <a:ext cx="21354623" cy="2205124"/>
            <a:chOff x="0" y="0"/>
            <a:chExt cx="5624263" cy="580773"/>
          </a:xfrm>
        </p:grpSpPr>
        <p:sp>
          <p:nvSpPr>
            <p:cNvPr id="3" name="Freeform 3"/>
            <p:cNvSpPr/>
            <p:nvPr/>
          </p:nvSpPr>
          <p:spPr>
            <a:xfrm>
              <a:off x="0" y="0"/>
              <a:ext cx="5624263" cy="580773"/>
            </a:xfrm>
            <a:custGeom>
              <a:avLst/>
              <a:gdLst/>
              <a:ahLst/>
              <a:cxnLst/>
              <a:rect l="l" t="t" r="r" b="b"/>
              <a:pathLst>
                <a:path w="5624263" h="580773">
                  <a:moveTo>
                    <a:pt x="5624263" y="290387"/>
                  </a:moveTo>
                  <a:lnTo>
                    <a:pt x="5421063" y="580773"/>
                  </a:lnTo>
                  <a:lnTo>
                    <a:pt x="203200" y="580773"/>
                  </a:lnTo>
                  <a:lnTo>
                    <a:pt x="0" y="290387"/>
                  </a:lnTo>
                  <a:lnTo>
                    <a:pt x="203200" y="0"/>
                  </a:lnTo>
                  <a:lnTo>
                    <a:pt x="5421063" y="0"/>
                  </a:lnTo>
                  <a:lnTo>
                    <a:pt x="5624263" y="290387"/>
                  </a:lnTo>
                  <a:close/>
                </a:path>
              </a:pathLst>
            </a:custGeom>
            <a:solidFill>
              <a:srgbClr val="393939"/>
            </a:solidFill>
          </p:spPr>
          <p:txBody>
            <a:bodyPr/>
            <a:lstStyle/>
            <a:p>
              <a:endParaRPr lang="bg-BG"/>
            </a:p>
          </p:txBody>
        </p:sp>
        <p:sp>
          <p:nvSpPr>
            <p:cNvPr id="4" name="TextBox 4"/>
            <p:cNvSpPr txBox="1"/>
            <p:nvPr/>
          </p:nvSpPr>
          <p:spPr>
            <a:xfrm>
              <a:off x="114300" y="-57150"/>
              <a:ext cx="5395663" cy="63792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81160" y="9912529"/>
            <a:ext cx="11022791" cy="2652117"/>
            <a:chOff x="0" y="0"/>
            <a:chExt cx="2903122" cy="698500"/>
          </a:xfrm>
        </p:grpSpPr>
        <p:sp>
          <p:nvSpPr>
            <p:cNvPr id="6" name="Freeform 6"/>
            <p:cNvSpPr/>
            <p:nvPr/>
          </p:nvSpPr>
          <p:spPr>
            <a:xfrm>
              <a:off x="0" y="0"/>
              <a:ext cx="2903122" cy="698500"/>
            </a:xfrm>
            <a:custGeom>
              <a:avLst/>
              <a:gdLst/>
              <a:ahLst/>
              <a:cxnLst/>
              <a:rect l="l" t="t" r="r" b="b"/>
              <a:pathLst>
                <a:path w="2903122" h="698500">
                  <a:moveTo>
                    <a:pt x="2903122" y="349250"/>
                  </a:moveTo>
                  <a:lnTo>
                    <a:pt x="2699922" y="698500"/>
                  </a:lnTo>
                  <a:lnTo>
                    <a:pt x="203200" y="698500"/>
                  </a:lnTo>
                  <a:lnTo>
                    <a:pt x="0" y="349250"/>
                  </a:lnTo>
                  <a:lnTo>
                    <a:pt x="203200" y="0"/>
                  </a:lnTo>
                  <a:lnTo>
                    <a:pt x="2699922" y="0"/>
                  </a:lnTo>
                  <a:lnTo>
                    <a:pt x="2903122" y="349250"/>
                  </a:lnTo>
                  <a:close/>
                </a:path>
              </a:pathLst>
            </a:custGeom>
            <a:solidFill>
              <a:srgbClr val="239ED9"/>
            </a:solidFill>
          </p:spPr>
          <p:txBody>
            <a:bodyPr/>
            <a:lstStyle/>
            <a:p>
              <a:endParaRPr lang="bg-BG"/>
            </a:p>
          </p:txBody>
        </p:sp>
        <p:sp>
          <p:nvSpPr>
            <p:cNvPr id="7" name="TextBox 7"/>
            <p:cNvSpPr txBox="1"/>
            <p:nvPr/>
          </p:nvSpPr>
          <p:spPr>
            <a:xfrm>
              <a:off x="114300" y="-57150"/>
              <a:ext cx="2674522" cy="7556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363919" y="9912529"/>
            <a:ext cx="8400463" cy="2652117"/>
            <a:chOff x="0" y="0"/>
            <a:chExt cx="2212468" cy="698500"/>
          </a:xfrm>
        </p:grpSpPr>
        <p:sp>
          <p:nvSpPr>
            <p:cNvPr id="9" name="Freeform 9"/>
            <p:cNvSpPr/>
            <p:nvPr/>
          </p:nvSpPr>
          <p:spPr>
            <a:xfrm>
              <a:off x="0" y="0"/>
              <a:ext cx="2212468" cy="698500"/>
            </a:xfrm>
            <a:custGeom>
              <a:avLst/>
              <a:gdLst/>
              <a:ahLst/>
              <a:cxnLst/>
              <a:rect l="l" t="t" r="r" b="b"/>
              <a:pathLst>
                <a:path w="2212468" h="698500">
                  <a:moveTo>
                    <a:pt x="2212468" y="349250"/>
                  </a:moveTo>
                  <a:lnTo>
                    <a:pt x="2009268" y="698500"/>
                  </a:lnTo>
                  <a:lnTo>
                    <a:pt x="203200" y="698500"/>
                  </a:lnTo>
                  <a:lnTo>
                    <a:pt x="0" y="349250"/>
                  </a:lnTo>
                  <a:lnTo>
                    <a:pt x="203200" y="0"/>
                  </a:lnTo>
                  <a:lnTo>
                    <a:pt x="2009268" y="0"/>
                  </a:lnTo>
                  <a:lnTo>
                    <a:pt x="2212468" y="349250"/>
                  </a:lnTo>
                  <a:close/>
                </a:path>
              </a:pathLst>
            </a:custGeom>
            <a:solidFill>
              <a:srgbClr val="9BC0CA"/>
            </a:solidFill>
          </p:spPr>
          <p:txBody>
            <a:bodyPr/>
            <a:lstStyle/>
            <a:p>
              <a:endParaRPr lang="bg-BG"/>
            </a:p>
          </p:txBody>
        </p:sp>
        <p:sp>
          <p:nvSpPr>
            <p:cNvPr id="10" name="TextBox 10"/>
            <p:cNvSpPr txBox="1"/>
            <p:nvPr/>
          </p:nvSpPr>
          <p:spPr>
            <a:xfrm>
              <a:off x="114300" y="-57150"/>
              <a:ext cx="1983868" cy="7556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0107" y="-2653476"/>
            <a:ext cx="2795016"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2" name="Freeform 12"/>
          <p:cNvSpPr/>
          <p:nvPr/>
        </p:nvSpPr>
        <p:spPr>
          <a:xfrm flipH="1">
            <a:off x="15625097" y="-2725176"/>
            <a:ext cx="2795016" cy="4991100"/>
          </a:xfrm>
          <a:custGeom>
            <a:avLst/>
            <a:gdLst/>
            <a:ahLst/>
            <a:cxnLst/>
            <a:rect l="l" t="t" r="r" b="b"/>
            <a:pathLst>
              <a:path w="2795016" h="4991100">
                <a:moveTo>
                  <a:pt x="2795016" y="0"/>
                </a:moveTo>
                <a:lnTo>
                  <a:pt x="0" y="0"/>
                </a:lnTo>
                <a:lnTo>
                  <a:pt x="0" y="4991100"/>
                </a:lnTo>
                <a:lnTo>
                  <a:pt x="2795016" y="4991100"/>
                </a:lnTo>
                <a:lnTo>
                  <a:pt x="279501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3" name="Freeform 13"/>
          <p:cNvSpPr/>
          <p:nvPr/>
        </p:nvSpPr>
        <p:spPr>
          <a:xfrm>
            <a:off x="6548509" y="6494579"/>
            <a:ext cx="5651594" cy="3169083"/>
          </a:xfrm>
          <a:custGeom>
            <a:avLst/>
            <a:gdLst/>
            <a:ahLst/>
            <a:cxnLst/>
            <a:rect l="l" t="t" r="r" b="b"/>
            <a:pathLst>
              <a:path w="5651594" h="3169083">
                <a:moveTo>
                  <a:pt x="0" y="0"/>
                </a:moveTo>
                <a:lnTo>
                  <a:pt x="5651593" y="0"/>
                </a:lnTo>
                <a:lnTo>
                  <a:pt x="5651593" y="3169083"/>
                </a:lnTo>
                <a:lnTo>
                  <a:pt x="0" y="3169083"/>
                </a:lnTo>
                <a:lnTo>
                  <a:pt x="0" y="0"/>
                </a:lnTo>
                <a:close/>
              </a:path>
            </a:pathLst>
          </a:custGeom>
          <a:blipFill>
            <a:blip r:embed="rId4"/>
            <a:stretch>
              <a:fillRect l="-5362" t="-1326" r="-13473"/>
            </a:stretch>
          </a:blipFill>
        </p:spPr>
        <p:txBody>
          <a:bodyPr/>
          <a:lstStyle/>
          <a:p>
            <a:endParaRPr lang="bg-BG"/>
          </a:p>
        </p:txBody>
      </p:sp>
      <p:sp>
        <p:nvSpPr>
          <p:cNvPr id="14" name="Freeform 14"/>
          <p:cNvSpPr/>
          <p:nvPr/>
        </p:nvSpPr>
        <p:spPr>
          <a:xfrm>
            <a:off x="342151" y="6494579"/>
            <a:ext cx="5940893" cy="3169083"/>
          </a:xfrm>
          <a:custGeom>
            <a:avLst/>
            <a:gdLst/>
            <a:ahLst/>
            <a:cxnLst/>
            <a:rect l="l" t="t" r="r" b="b"/>
            <a:pathLst>
              <a:path w="5940893" h="3169083">
                <a:moveTo>
                  <a:pt x="0" y="0"/>
                </a:moveTo>
                <a:lnTo>
                  <a:pt x="5940894" y="0"/>
                </a:lnTo>
                <a:lnTo>
                  <a:pt x="5940894" y="3169083"/>
                </a:lnTo>
                <a:lnTo>
                  <a:pt x="0" y="3169083"/>
                </a:lnTo>
                <a:lnTo>
                  <a:pt x="0" y="0"/>
                </a:lnTo>
                <a:close/>
              </a:path>
            </a:pathLst>
          </a:custGeom>
          <a:blipFill>
            <a:blip r:embed="rId5"/>
            <a:stretch>
              <a:fillRect t="-19567" b="-5360"/>
            </a:stretch>
          </a:blipFill>
        </p:spPr>
        <p:txBody>
          <a:bodyPr/>
          <a:lstStyle/>
          <a:p>
            <a:endParaRPr lang="bg-BG"/>
          </a:p>
        </p:txBody>
      </p:sp>
      <p:sp>
        <p:nvSpPr>
          <p:cNvPr id="15" name="Freeform 15"/>
          <p:cNvSpPr/>
          <p:nvPr/>
        </p:nvSpPr>
        <p:spPr>
          <a:xfrm>
            <a:off x="342151" y="2547174"/>
            <a:ext cx="5940893" cy="3527334"/>
          </a:xfrm>
          <a:custGeom>
            <a:avLst/>
            <a:gdLst/>
            <a:ahLst/>
            <a:cxnLst/>
            <a:rect l="l" t="t" r="r" b="b"/>
            <a:pathLst>
              <a:path w="5940893" h="3527334">
                <a:moveTo>
                  <a:pt x="0" y="0"/>
                </a:moveTo>
                <a:lnTo>
                  <a:pt x="5940894" y="0"/>
                </a:lnTo>
                <a:lnTo>
                  <a:pt x="5940894" y="3527335"/>
                </a:lnTo>
                <a:lnTo>
                  <a:pt x="0" y="3527335"/>
                </a:lnTo>
                <a:lnTo>
                  <a:pt x="0" y="0"/>
                </a:lnTo>
                <a:close/>
              </a:path>
            </a:pathLst>
          </a:custGeom>
          <a:blipFill>
            <a:blip r:embed="rId6"/>
            <a:stretch>
              <a:fillRect l="-18900" t="-14748" r="-888"/>
            </a:stretch>
          </a:blipFill>
        </p:spPr>
        <p:txBody>
          <a:bodyPr/>
          <a:lstStyle/>
          <a:p>
            <a:endParaRPr lang="bg-BG"/>
          </a:p>
        </p:txBody>
      </p:sp>
      <p:sp>
        <p:nvSpPr>
          <p:cNvPr id="16" name="Freeform 16"/>
          <p:cNvSpPr/>
          <p:nvPr/>
        </p:nvSpPr>
        <p:spPr>
          <a:xfrm>
            <a:off x="6548509" y="2547174"/>
            <a:ext cx="5651594" cy="3527334"/>
          </a:xfrm>
          <a:custGeom>
            <a:avLst/>
            <a:gdLst/>
            <a:ahLst/>
            <a:cxnLst/>
            <a:rect l="l" t="t" r="r" b="b"/>
            <a:pathLst>
              <a:path w="5651594" h="3527334">
                <a:moveTo>
                  <a:pt x="0" y="0"/>
                </a:moveTo>
                <a:lnTo>
                  <a:pt x="5651593" y="0"/>
                </a:lnTo>
                <a:lnTo>
                  <a:pt x="5651593" y="3527335"/>
                </a:lnTo>
                <a:lnTo>
                  <a:pt x="0" y="3527335"/>
                </a:lnTo>
                <a:lnTo>
                  <a:pt x="0" y="0"/>
                </a:lnTo>
                <a:close/>
              </a:path>
            </a:pathLst>
          </a:custGeom>
          <a:blipFill>
            <a:blip r:embed="rId7"/>
            <a:stretch>
              <a:fillRect t="-6123" b="-14043"/>
            </a:stretch>
          </a:blipFill>
        </p:spPr>
        <p:txBody>
          <a:bodyPr/>
          <a:lstStyle/>
          <a:p>
            <a:endParaRPr lang="bg-BG"/>
          </a:p>
        </p:txBody>
      </p:sp>
      <p:sp>
        <p:nvSpPr>
          <p:cNvPr id="17" name="Freeform 17"/>
          <p:cNvSpPr/>
          <p:nvPr/>
        </p:nvSpPr>
        <p:spPr>
          <a:xfrm>
            <a:off x="12466802" y="2570570"/>
            <a:ext cx="5056183" cy="3534429"/>
          </a:xfrm>
          <a:custGeom>
            <a:avLst/>
            <a:gdLst/>
            <a:ahLst/>
            <a:cxnLst/>
            <a:rect l="l" t="t" r="r" b="b"/>
            <a:pathLst>
              <a:path w="5056183" h="3534429">
                <a:moveTo>
                  <a:pt x="0" y="0"/>
                </a:moveTo>
                <a:lnTo>
                  <a:pt x="5056183" y="0"/>
                </a:lnTo>
                <a:lnTo>
                  <a:pt x="5056183" y="3534428"/>
                </a:lnTo>
                <a:lnTo>
                  <a:pt x="0" y="3534428"/>
                </a:lnTo>
                <a:lnTo>
                  <a:pt x="0" y="0"/>
                </a:lnTo>
                <a:close/>
              </a:path>
            </a:pathLst>
          </a:custGeom>
          <a:blipFill>
            <a:blip r:embed="rId8"/>
            <a:stretch>
              <a:fillRect l="-12749" t="-8324" r="-5892" b="-18968"/>
            </a:stretch>
          </a:blipFill>
        </p:spPr>
        <p:txBody>
          <a:bodyPr/>
          <a:lstStyle/>
          <a:p>
            <a:endParaRPr lang="bg-BG"/>
          </a:p>
        </p:txBody>
      </p:sp>
      <p:sp>
        <p:nvSpPr>
          <p:cNvPr id="18" name="Freeform 18"/>
          <p:cNvSpPr/>
          <p:nvPr/>
        </p:nvSpPr>
        <p:spPr>
          <a:xfrm>
            <a:off x="12522501" y="6494579"/>
            <a:ext cx="5000484" cy="3169083"/>
          </a:xfrm>
          <a:custGeom>
            <a:avLst/>
            <a:gdLst/>
            <a:ahLst/>
            <a:cxnLst/>
            <a:rect l="l" t="t" r="r" b="b"/>
            <a:pathLst>
              <a:path w="5000484" h="3169083">
                <a:moveTo>
                  <a:pt x="0" y="0"/>
                </a:moveTo>
                <a:lnTo>
                  <a:pt x="5000484" y="0"/>
                </a:lnTo>
                <a:lnTo>
                  <a:pt x="5000484" y="3169083"/>
                </a:lnTo>
                <a:lnTo>
                  <a:pt x="0" y="3169083"/>
                </a:lnTo>
                <a:lnTo>
                  <a:pt x="0" y="0"/>
                </a:lnTo>
                <a:close/>
              </a:path>
            </a:pathLst>
          </a:custGeom>
          <a:blipFill>
            <a:blip r:embed="rId9"/>
            <a:stretch>
              <a:fillRect l="-3519" t="-14976" r="-4776" b="-12993"/>
            </a:stretch>
          </a:blipFill>
        </p:spPr>
        <p:txBody>
          <a:bodyPr/>
          <a:lstStyle/>
          <a:p>
            <a:endParaRPr lang="bg-BG"/>
          </a:p>
        </p:txBody>
      </p:sp>
      <p:sp>
        <p:nvSpPr>
          <p:cNvPr id="19" name="TextBox 19"/>
          <p:cNvSpPr txBox="1"/>
          <p:nvPr/>
        </p:nvSpPr>
        <p:spPr>
          <a:xfrm>
            <a:off x="5168385" y="1009650"/>
            <a:ext cx="7951230" cy="704850"/>
          </a:xfrm>
          <a:prstGeom prst="rect">
            <a:avLst/>
          </a:prstGeom>
        </p:spPr>
        <p:txBody>
          <a:bodyPr lIns="0" tIns="0" rIns="0" bIns="0" rtlCol="0" anchor="t">
            <a:spAutoFit/>
          </a:bodyPr>
          <a:lstStyle/>
          <a:p>
            <a:pPr algn="ctr">
              <a:lnSpc>
                <a:spcPts val="5174"/>
              </a:lnSpc>
            </a:pPr>
            <a:r>
              <a:rPr lang="en-US" sz="4500" spc="-135">
                <a:solidFill>
                  <a:srgbClr val="000000"/>
                </a:solidFill>
                <a:latin typeface="Poppins Bold"/>
              </a:rPr>
              <a:t>Competitions</a:t>
            </a:r>
          </a:p>
        </p:txBody>
      </p:sp>
      <p:sp>
        <p:nvSpPr>
          <p:cNvPr id="20" name="TextBox 20"/>
          <p:cNvSpPr txBox="1"/>
          <p:nvPr/>
        </p:nvSpPr>
        <p:spPr>
          <a:xfrm>
            <a:off x="691456" y="1891563"/>
            <a:ext cx="13002199" cy="374362"/>
          </a:xfrm>
          <a:prstGeom prst="rect">
            <a:avLst/>
          </a:prstGeom>
        </p:spPr>
        <p:txBody>
          <a:bodyPr lIns="0" tIns="0" rIns="0" bIns="0" rtlCol="0" anchor="t">
            <a:spAutoFit/>
          </a:bodyPr>
          <a:lstStyle/>
          <a:p>
            <a:pPr marL="490714" lvl="1" indent="-245357" algn="just">
              <a:lnSpc>
                <a:spcPts val="2704"/>
              </a:lnSpc>
              <a:buFont typeface="Arial"/>
              <a:buChar char="•"/>
            </a:pPr>
            <a:r>
              <a:rPr lang="en-US" sz="2272">
                <a:solidFill>
                  <a:srgbClr val="000000"/>
                </a:solidFill>
                <a:latin typeface="Poppins"/>
              </a:rPr>
              <a:t>Summer and Winter University Games at national and world level</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107" y="-2653476"/>
            <a:ext cx="2795016"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3" name="Freeform 3"/>
          <p:cNvSpPr/>
          <p:nvPr/>
        </p:nvSpPr>
        <p:spPr>
          <a:xfrm flipH="1">
            <a:off x="15553091" y="-2653476"/>
            <a:ext cx="2795016" cy="4991100"/>
          </a:xfrm>
          <a:custGeom>
            <a:avLst/>
            <a:gdLst/>
            <a:ahLst/>
            <a:cxnLst/>
            <a:rect l="l" t="t" r="r" b="b"/>
            <a:pathLst>
              <a:path w="2795016" h="4991100">
                <a:moveTo>
                  <a:pt x="2795016" y="0"/>
                </a:moveTo>
                <a:lnTo>
                  <a:pt x="0" y="0"/>
                </a:lnTo>
                <a:lnTo>
                  <a:pt x="0" y="4991100"/>
                </a:lnTo>
                <a:lnTo>
                  <a:pt x="2795016" y="4991100"/>
                </a:lnTo>
                <a:lnTo>
                  <a:pt x="279501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grpSp>
        <p:nvGrpSpPr>
          <p:cNvPr id="4" name="Group 4"/>
          <p:cNvGrpSpPr/>
          <p:nvPr/>
        </p:nvGrpSpPr>
        <p:grpSpPr>
          <a:xfrm>
            <a:off x="-1522364" y="9979204"/>
            <a:ext cx="21354623" cy="2652117"/>
            <a:chOff x="0" y="0"/>
            <a:chExt cx="5624263" cy="698500"/>
          </a:xfrm>
        </p:grpSpPr>
        <p:sp>
          <p:nvSpPr>
            <p:cNvPr id="5" name="Freeform 5"/>
            <p:cNvSpPr/>
            <p:nvPr/>
          </p:nvSpPr>
          <p:spPr>
            <a:xfrm>
              <a:off x="0" y="0"/>
              <a:ext cx="5624263" cy="698500"/>
            </a:xfrm>
            <a:custGeom>
              <a:avLst/>
              <a:gdLst/>
              <a:ahLst/>
              <a:cxnLst/>
              <a:rect l="l" t="t" r="r" b="b"/>
              <a:pathLst>
                <a:path w="5624263" h="698500">
                  <a:moveTo>
                    <a:pt x="5624263" y="349250"/>
                  </a:moveTo>
                  <a:lnTo>
                    <a:pt x="5421063" y="698500"/>
                  </a:lnTo>
                  <a:lnTo>
                    <a:pt x="203200" y="698500"/>
                  </a:lnTo>
                  <a:lnTo>
                    <a:pt x="0" y="349250"/>
                  </a:lnTo>
                  <a:lnTo>
                    <a:pt x="203200" y="0"/>
                  </a:lnTo>
                  <a:lnTo>
                    <a:pt x="5421063" y="0"/>
                  </a:lnTo>
                  <a:lnTo>
                    <a:pt x="5624263" y="349250"/>
                  </a:lnTo>
                  <a:close/>
                </a:path>
              </a:pathLst>
            </a:custGeom>
            <a:solidFill>
              <a:srgbClr val="393939"/>
            </a:solidFill>
          </p:spPr>
          <p:txBody>
            <a:bodyPr/>
            <a:lstStyle/>
            <a:p>
              <a:endParaRPr lang="bg-BG"/>
            </a:p>
          </p:txBody>
        </p:sp>
        <p:sp>
          <p:nvSpPr>
            <p:cNvPr id="6" name="TextBox 6"/>
            <p:cNvSpPr txBox="1"/>
            <p:nvPr/>
          </p:nvSpPr>
          <p:spPr>
            <a:xfrm>
              <a:off x="114300" y="-57150"/>
              <a:ext cx="5395663" cy="7556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81160" y="9979204"/>
            <a:ext cx="11022791" cy="2652117"/>
            <a:chOff x="0" y="0"/>
            <a:chExt cx="2903122" cy="698500"/>
          </a:xfrm>
        </p:grpSpPr>
        <p:sp>
          <p:nvSpPr>
            <p:cNvPr id="8" name="Freeform 8"/>
            <p:cNvSpPr/>
            <p:nvPr/>
          </p:nvSpPr>
          <p:spPr>
            <a:xfrm>
              <a:off x="0" y="0"/>
              <a:ext cx="2903122" cy="698500"/>
            </a:xfrm>
            <a:custGeom>
              <a:avLst/>
              <a:gdLst/>
              <a:ahLst/>
              <a:cxnLst/>
              <a:rect l="l" t="t" r="r" b="b"/>
              <a:pathLst>
                <a:path w="2903122" h="698500">
                  <a:moveTo>
                    <a:pt x="2903122" y="349250"/>
                  </a:moveTo>
                  <a:lnTo>
                    <a:pt x="2699922" y="698500"/>
                  </a:lnTo>
                  <a:lnTo>
                    <a:pt x="203200" y="698500"/>
                  </a:lnTo>
                  <a:lnTo>
                    <a:pt x="0" y="349250"/>
                  </a:lnTo>
                  <a:lnTo>
                    <a:pt x="203200" y="0"/>
                  </a:lnTo>
                  <a:lnTo>
                    <a:pt x="2699922" y="0"/>
                  </a:lnTo>
                  <a:lnTo>
                    <a:pt x="2903122" y="349250"/>
                  </a:lnTo>
                  <a:close/>
                </a:path>
              </a:pathLst>
            </a:custGeom>
            <a:solidFill>
              <a:srgbClr val="239ED9"/>
            </a:solidFill>
          </p:spPr>
          <p:txBody>
            <a:bodyPr/>
            <a:lstStyle/>
            <a:p>
              <a:endParaRPr lang="bg-BG"/>
            </a:p>
          </p:txBody>
        </p:sp>
        <p:sp>
          <p:nvSpPr>
            <p:cNvPr id="9" name="TextBox 9"/>
            <p:cNvSpPr txBox="1"/>
            <p:nvPr/>
          </p:nvSpPr>
          <p:spPr>
            <a:xfrm>
              <a:off x="114300" y="-57150"/>
              <a:ext cx="2674522" cy="7556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2363919" y="9979204"/>
            <a:ext cx="8400463" cy="2652117"/>
            <a:chOff x="0" y="0"/>
            <a:chExt cx="2212468" cy="698500"/>
          </a:xfrm>
        </p:grpSpPr>
        <p:sp>
          <p:nvSpPr>
            <p:cNvPr id="11" name="Freeform 11"/>
            <p:cNvSpPr/>
            <p:nvPr/>
          </p:nvSpPr>
          <p:spPr>
            <a:xfrm>
              <a:off x="0" y="0"/>
              <a:ext cx="2212468" cy="698500"/>
            </a:xfrm>
            <a:custGeom>
              <a:avLst/>
              <a:gdLst/>
              <a:ahLst/>
              <a:cxnLst/>
              <a:rect l="l" t="t" r="r" b="b"/>
              <a:pathLst>
                <a:path w="2212468" h="698500">
                  <a:moveTo>
                    <a:pt x="2212468" y="349250"/>
                  </a:moveTo>
                  <a:lnTo>
                    <a:pt x="2009268" y="698500"/>
                  </a:lnTo>
                  <a:lnTo>
                    <a:pt x="203200" y="698500"/>
                  </a:lnTo>
                  <a:lnTo>
                    <a:pt x="0" y="349250"/>
                  </a:lnTo>
                  <a:lnTo>
                    <a:pt x="203200" y="0"/>
                  </a:lnTo>
                  <a:lnTo>
                    <a:pt x="2009268" y="0"/>
                  </a:lnTo>
                  <a:lnTo>
                    <a:pt x="2212468" y="349250"/>
                  </a:lnTo>
                  <a:close/>
                </a:path>
              </a:pathLst>
            </a:custGeom>
            <a:solidFill>
              <a:srgbClr val="9BC0CA"/>
            </a:solidFill>
          </p:spPr>
          <p:txBody>
            <a:bodyPr/>
            <a:lstStyle/>
            <a:p>
              <a:endParaRPr lang="bg-BG"/>
            </a:p>
          </p:txBody>
        </p:sp>
        <p:sp>
          <p:nvSpPr>
            <p:cNvPr id="12" name="TextBox 12"/>
            <p:cNvSpPr txBox="1"/>
            <p:nvPr/>
          </p:nvSpPr>
          <p:spPr>
            <a:xfrm>
              <a:off x="114300" y="-57150"/>
              <a:ext cx="1983868" cy="7556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566356" y="2326858"/>
            <a:ext cx="5124474" cy="3315538"/>
            <a:chOff x="0" y="0"/>
            <a:chExt cx="6459887" cy="4406362"/>
          </a:xfrm>
        </p:grpSpPr>
        <p:sp>
          <p:nvSpPr>
            <p:cNvPr id="14" name="Freeform 14"/>
            <p:cNvSpPr/>
            <p:nvPr/>
          </p:nvSpPr>
          <p:spPr>
            <a:xfrm>
              <a:off x="0" y="0"/>
              <a:ext cx="6459887" cy="4406362"/>
            </a:xfrm>
            <a:custGeom>
              <a:avLst/>
              <a:gdLst/>
              <a:ahLst/>
              <a:cxnLst/>
              <a:rect l="l" t="t" r="r" b="b"/>
              <a:pathLst>
                <a:path w="6459887" h="4406362">
                  <a:moveTo>
                    <a:pt x="0" y="0"/>
                  </a:moveTo>
                  <a:lnTo>
                    <a:pt x="6459887" y="0"/>
                  </a:lnTo>
                  <a:lnTo>
                    <a:pt x="6459887" y="4406362"/>
                  </a:lnTo>
                  <a:lnTo>
                    <a:pt x="0" y="4406362"/>
                  </a:lnTo>
                  <a:lnTo>
                    <a:pt x="0" y="0"/>
                  </a:lnTo>
                  <a:close/>
                </a:path>
              </a:pathLst>
            </a:custGeom>
            <a:blipFill>
              <a:blip r:embed="rId4"/>
              <a:stretch>
                <a:fillRect l="-8336" t="-5331" b="-13750"/>
              </a:stretch>
            </a:blipFill>
          </p:spPr>
          <p:txBody>
            <a:bodyPr/>
            <a:lstStyle/>
            <a:p>
              <a:endParaRPr lang="bg-BG"/>
            </a:p>
          </p:txBody>
        </p:sp>
        <p:sp>
          <p:nvSpPr>
            <p:cNvPr id="15" name="Freeform 15"/>
            <p:cNvSpPr/>
            <p:nvPr/>
          </p:nvSpPr>
          <p:spPr>
            <a:xfrm>
              <a:off x="1825584" y="992125"/>
              <a:ext cx="707401" cy="707401"/>
            </a:xfrm>
            <a:custGeom>
              <a:avLst/>
              <a:gdLst/>
              <a:ahLst/>
              <a:cxnLst/>
              <a:rect l="l" t="t" r="r" b="b"/>
              <a:pathLst>
                <a:path w="707401" h="707401">
                  <a:moveTo>
                    <a:pt x="0" y="0"/>
                  </a:moveTo>
                  <a:lnTo>
                    <a:pt x="707401" y="0"/>
                  </a:lnTo>
                  <a:lnTo>
                    <a:pt x="707401" y="707400"/>
                  </a:lnTo>
                  <a:lnTo>
                    <a:pt x="0" y="707400"/>
                  </a:lnTo>
                  <a:lnTo>
                    <a:pt x="0" y="0"/>
                  </a:lnTo>
                  <a:close/>
                </a:path>
              </a:pathLst>
            </a:custGeom>
            <a:blipFill>
              <a:blip r:embed="rId5"/>
              <a:stretch>
                <a:fillRect/>
              </a:stretch>
            </a:blipFill>
          </p:spPr>
          <p:txBody>
            <a:bodyPr/>
            <a:lstStyle/>
            <a:p>
              <a:endParaRPr lang="bg-BG"/>
            </a:p>
          </p:txBody>
        </p:sp>
        <p:sp>
          <p:nvSpPr>
            <p:cNvPr id="16" name="Freeform 16"/>
            <p:cNvSpPr/>
            <p:nvPr/>
          </p:nvSpPr>
          <p:spPr>
            <a:xfrm>
              <a:off x="869791" y="992125"/>
              <a:ext cx="707401" cy="707401"/>
            </a:xfrm>
            <a:custGeom>
              <a:avLst/>
              <a:gdLst/>
              <a:ahLst/>
              <a:cxnLst/>
              <a:rect l="l" t="t" r="r" b="b"/>
              <a:pathLst>
                <a:path w="707401" h="707401">
                  <a:moveTo>
                    <a:pt x="0" y="0"/>
                  </a:moveTo>
                  <a:lnTo>
                    <a:pt x="707401" y="0"/>
                  </a:lnTo>
                  <a:lnTo>
                    <a:pt x="707401" y="707400"/>
                  </a:lnTo>
                  <a:lnTo>
                    <a:pt x="0" y="707400"/>
                  </a:lnTo>
                  <a:lnTo>
                    <a:pt x="0" y="0"/>
                  </a:lnTo>
                  <a:close/>
                </a:path>
              </a:pathLst>
            </a:custGeom>
            <a:blipFill>
              <a:blip r:embed="rId5"/>
              <a:stretch>
                <a:fillRect/>
              </a:stretch>
            </a:blipFill>
          </p:spPr>
          <p:txBody>
            <a:bodyPr/>
            <a:lstStyle/>
            <a:p>
              <a:endParaRPr lang="bg-BG"/>
            </a:p>
          </p:txBody>
        </p:sp>
        <p:sp>
          <p:nvSpPr>
            <p:cNvPr id="17" name="Freeform 17"/>
            <p:cNvSpPr/>
            <p:nvPr/>
          </p:nvSpPr>
          <p:spPr>
            <a:xfrm>
              <a:off x="128066" y="1133080"/>
              <a:ext cx="707401" cy="707401"/>
            </a:xfrm>
            <a:custGeom>
              <a:avLst/>
              <a:gdLst/>
              <a:ahLst/>
              <a:cxnLst/>
              <a:rect l="l" t="t" r="r" b="b"/>
              <a:pathLst>
                <a:path w="707401" h="707401">
                  <a:moveTo>
                    <a:pt x="0" y="0"/>
                  </a:moveTo>
                  <a:lnTo>
                    <a:pt x="707401" y="0"/>
                  </a:lnTo>
                  <a:lnTo>
                    <a:pt x="707401" y="707401"/>
                  </a:lnTo>
                  <a:lnTo>
                    <a:pt x="0" y="707401"/>
                  </a:lnTo>
                  <a:lnTo>
                    <a:pt x="0" y="0"/>
                  </a:lnTo>
                  <a:close/>
                </a:path>
              </a:pathLst>
            </a:custGeom>
            <a:blipFill>
              <a:blip r:embed="rId5"/>
              <a:stretch>
                <a:fillRect/>
              </a:stretch>
            </a:blipFill>
          </p:spPr>
          <p:txBody>
            <a:bodyPr/>
            <a:lstStyle/>
            <a:p>
              <a:endParaRPr lang="bg-BG"/>
            </a:p>
          </p:txBody>
        </p:sp>
        <p:sp>
          <p:nvSpPr>
            <p:cNvPr id="18" name="Freeform 18"/>
            <p:cNvSpPr/>
            <p:nvPr/>
          </p:nvSpPr>
          <p:spPr>
            <a:xfrm>
              <a:off x="2971658" y="1239453"/>
              <a:ext cx="445369" cy="494656"/>
            </a:xfrm>
            <a:custGeom>
              <a:avLst/>
              <a:gdLst/>
              <a:ahLst/>
              <a:cxnLst/>
              <a:rect l="l" t="t" r="r" b="b"/>
              <a:pathLst>
                <a:path w="445369" h="494656">
                  <a:moveTo>
                    <a:pt x="0" y="0"/>
                  </a:moveTo>
                  <a:lnTo>
                    <a:pt x="445369" y="0"/>
                  </a:lnTo>
                  <a:lnTo>
                    <a:pt x="445369" y="494656"/>
                  </a:lnTo>
                  <a:lnTo>
                    <a:pt x="0" y="494656"/>
                  </a:lnTo>
                  <a:lnTo>
                    <a:pt x="0" y="0"/>
                  </a:lnTo>
                  <a:close/>
                </a:path>
              </a:pathLst>
            </a:custGeom>
            <a:blipFill>
              <a:blip r:embed="rId5"/>
              <a:stretch>
                <a:fillRect l="-11066"/>
              </a:stretch>
            </a:blipFill>
          </p:spPr>
          <p:txBody>
            <a:bodyPr/>
            <a:lstStyle/>
            <a:p>
              <a:endParaRPr lang="bg-BG"/>
            </a:p>
          </p:txBody>
        </p:sp>
        <p:sp>
          <p:nvSpPr>
            <p:cNvPr id="19" name="Freeform 19"/>
            <p:cNvSpPr/>
            <p:nvPr/>
          </p:nvSpPr>
          <p:spPr>
            <a:xfrm>
              <a:off x="1680878" y="992125"/>
              <a:ext cx="445369" cy="494656"/>
            </a:xfrm>
            <a:custGeom>
              <a:avLst/>
              <a:gdLst/>
              <a:ahLst/>
              <a:cxnLst/>
              <a:rect l="l" t="t" r="r" b="b"/>
              <a:pathLst>
                <a:path w="445369" h="494656">
                  <a:moveTo>
                    <a:pt x="0" y="0"/>
                  </a:moveTo>
                  <a:lnTo>
                    <a:pt x="445369" y="0"/>
                  </a:lnTo>
                  <a:lnTo>
                    <a:pt x="445369" y="494656"/>
                  </a:lnTo>
                  <a:lnTo>
                    <a:pt x="0" y="494656"/>
                  </a:lnTo>
                  <a:lnTo>
                    <a:pt x="0" y="0"/>
                  </a:lnTo>
                  <a:close/>
                </a:path>
              </a:pathLst>
            </a:custGeom>
            <a:blipFill>
              <a:blip r:embed="rId5"/>
              <a:stretch>
                <a:fillRect l="-11066"/>
              </a:stretch>
            </a:blipFill>
          </p:spPr>
          <p:txBody>
            <a:bodyPr/>
            <a:lstStyle/>
            <a:p>
              <a:endParaRPr lang="bg-BG"/>
            </a:p>
          </p:txBody>
        </p:sp>
        <p:sp>
          <p:nvSpPr>
            <p:cNvPr id="20" name="Freeform 20"/>
            <p:cNvSpPr/>
            <p:nvPr/>
          </p:nvSpPr>
          <p:spPr>
            <a:xfrm>
              <a:off x="0" y="1098497"/>
              <a:ext cx="445369" cy="494656"/>
            </a:xfrm>
            <a:custGeom>
              <a:avLst/>
              <a:gdLst/>
              <a:ahLst/>
              <a:cxnLst/>
              <a:rect l="l" t="t" r="r" b="b"/>
              <a:pathLst>
                <a:path w="445369" h="494656">
                  <a:moveTo>
                    <a:pt x="0" y="0"/>
                  </a:moveTo>
                  <a:lnTo>
                    <a:pt x="445369" y="0"/>
                  </a:lnTo>
                  <a:lnTo>
                    <a:pt x="445369" y="494656"/>
                  </a:lnTo>
                  <a:lnTo>
                    <a:pt x="0" y="494656"/>
                  </a:lnTo>
                  <a:lnTo>
                    <a:pt x="0" y="0"/>
                  </a:lnTo>
                  <a:close/>
                </a:path>
              </a:pathLst>
            </a:custGeom>
            <a:blipFill>
              <a:blip r:embed="rId5"/>
              <a:stretch>
                <a:fillRect l="-11066"/>
              </a:stretch>
            </a:blipFill>
          </p:spPr>
          <p:txBody>
            <a:bodyPr/>
            <a:lstStyle/>
            <a:p>
              <a:endParaRPr lang="bg-BG"/>
            </a:p>
          </p:txBody>
        </p:sp>
        <p:sp>
          <p:nvSpPr>
            <p:cNvPr id="21" name="Freeform 21"/>
            <p:cNvSpPr/>
            <p:nvPr/>
          </p:nvSpPr>
          <p:spPr>
            <a:xfrm>
              <a:off x="1354507" y="1239453"/>
              <a:ext cx="445369" cy="494656"/>
            </a:xfrm>
            <a:custGeom>
              <a:avLst/>
              <a:gdLst/>
              <a:ahLst/>
              <a:cxnLst/>
              <a:rect l="l" t="t" r="r" b="b"/>
              <a:pathLst>
                <a:path w="445369" h="494656">
                  <a:moveTo>
                    <a:pt x="0" y="0"/>
                  </a:moveTo>
                  <a:lnTo>
                    <a:pt x="445370" y="0"/>
                  </a:lnTo>
                  <a:lnTo>
                    <a:pt x="445370" y="494656"/>
                  </a:lnTo>
                  <a:lnTo>
                    <a:pt x="0" y="494656"/>
                  </a:lnTo>
                  <a:lnTo>
                    <a:pt x="0" y="0"/>
                  </a:lnTo>
                  <a:close/>
                </a:path>
              </a:pathLst>
            </a:custGeom>
            <a:blipFill>
              <a:blip r:embed="rId5"/>
              <a:stretch>
                <a:fillRect l="-11066"/>
              </a:stretch>
            </a:blipFill>
          </p:spPr>
          <p:txBody>
            <a:bodyPr/>
            <a:lstStyle/>
            <a:p>
              <a:endParaRPr lang="bg-BG"/>
            </a:p>
          </p:txBody>
        </p:sp>
        <p:sp>
          <p:nvSpPr>
            <p:cNvPr id="22" name="Freeform 22"/>
            <p:cNvSpPr/>
            <p:nvPr/>
          </p:nvSpPr>
          <p:spPr>
            <a:xfrm>
              <a:off x="677254" y="992125"/>
              <a:ext cx="445369" cy="494656"/>
            </a:xfrm>
            <a:custGeom>
              <a:avLst/>
              <a:gdLst/>
              <a:ahLst/>
              <a:cxnLst/>
              <a:rect l="l" t="t" r="r" b="b"/>
              <a:pathLst>
                <a:path w="445369" h="494656">
                  <a:moveTo>
                    <a:pt x="0" y="0"/>
                  </a:moveTo>
                  <a:lnTo>
                    <a:pt x="445369" y="0"/>
                  </a:lnTo>
                  <a:lnTo>
                    <a:pt x="445369" y="494656"/>
                  </a:lnTo>
                  <a:lnTo>
                    <a:pt x="0" y="494656"/>
                  </a:lnTo>
                  <a:lnTo>
                    <a:pt x="0" y="0"/>
                  </a:lnTo>
                  <a:close/>
                </a:path>
              </a:pathLst>
            </a:custGeom>
            <a:blipFill>
              <a:blip r:embed="rId5"/>
              <a:stretch>
                <a:fillRect l="-11066"/>
              </a:stretch>
            </a:blipFill>
          </p:spPr>
          <p:txBody>
            <a:bodyPr/>
            <a:lstStyle/>
            <a:p>
              <a:endParaRPr lang="bg-BG"/>
            </a:p>
          </p:txBody>
        </p:sp>
      </p:grpSp>
      <p:grpSp>
        <p:nvGrpSpPr>
          <p:cNvPr id="23" name="Group 23"/>
          <p:cNvGrpSpPr/>
          <p:nvPr/>
        </p:nvGrpSpPr>
        <p:grpSpPr>
          <a:xfrm>
            <a:off x="5987512" y="2326857"/>
            <a:ext cx="5628702" cy="3315539"/>
            <a:chOff x="0" y="0"/>
            <a:chExt cx="7504937" cy="4420719"/>
          </a:xfrm>
        </p:grpSpPr>
        <p:sp>
          <p:nvSpPr>
            <p:cNvPr id="24" name="Freeform 24"/>
            <p:cNvSpPr/>
            <p:nvPr/>
          </p:nvSpPr>
          <p:spPr>
            <a:xfrm>
              <a:off x="0" y="0"/>
              <a:ext cx="7504937" cy="4420719"/>
            </a:xfrm>
            <a:custGeom>
              <a:avLst/>
              <a:gdLst/>
              <a:ahLst/>
              <a:cxnLst/>
              <a:rect l="l" t="t" r="r" b="b"/>
              <a:pathLst>
                <a:path w="7504937" h="4420719">
                  <a:moveTo>
                    <a:pt x="0" y="0"/>
                  </a:moveTo>
                  <a:lnTo>
                    <a:pt x="7504937" y="0"/>
                  </a:lnTo>
                  <a:lnTo>
                    <a:pt x="7504937" y="4420719"/>
                  </a:lnTo>
                  <a:lnTo>
                    <a:pt x="0" y="4420719"/>
                  </a:lnTo>
                  <a:lnTo>
                    <a:pt x="0" y="0"/>
                  </a:lnTo>
                  <a:close/>
                </a:path>
              </a:pathLst>
            </a:custGeom>
            <a:blipFill>
              <a:blip r:embed="rId6"/>
              <a:stretch>
                <a:fillRect t="-11052" b="-21191"/>
              </a:stretch>
            </a:blipFill>
          </p:spPr>
          <p:txBody>
            <a:bodyPr/>
            <a:lstStyle/>
            <a:p>
              <a:endParaRPr lang="bg-BG"/>
            </a:p>
          </p:txBody>
        </p:sp>
        <p:sp>
          <p:nvSpPr>
            <p:cNvPr id="25" name="Freeform 25"/>
            <p:cNvSpPr/>
            <p:nvPr/>
          </p:nvSpPr>
          <p:spPr>
            <a:xfrm>
              <a:off x="6284947" y="1502959"/>
              <a:ext cx="707401" cy="707401"/>
            </a:xfrm>
            <a:custGeom>
              <a:avLst/>
              <a:gdLst/>
              <a:ahLst/>
              <a:cxnLst/>
              <a:rect l="l" t="t" r="r" b="b"/>
              <a:pathLst>
                <a:path w="707401" h="707401">
                  <a:moveTo>
                    <a:pt x="0" y="0"/>
                  </a:moveTo>
                  <a:lnTo>
                    <a:pt x="707401" y="0"/>
                  </a:lnTo>
                  <a:lnTo>
                    <a:pt x="707401" y="707400"/>
                  </a:lnTo>
                  <a:lnTo>
                    <a:pt x="0" y="707400"/>
                  </a:lnTo>
                  <a:lnTo>
                    <a:pt x="0" y="0"/>
                  </a:lnTo>
                  <a:close/>
                </a:path>
              </a:pathLst>
            </a:custGeom>
            <a:blipFill>
              <a:blip r:embed="rId5"/>
              <a:stretch>
                <a:fillRect/>
              </a:stretch>
            </a:blipFill>
          </p:spPr>
          <p:txBody>
            <a:bodyPr/>
            <a:lstStyle/>
            <a:p>
              <a:endParaRPr lang="bg-BG"/>
            </a:p>
          </p:txBody>
        </p:sp>
        <p:sp>
          <p:nvSpPr>
            <p:cNvPr id="26" name="Freeform 26"/>
            <p:cNvSpPr/>
            <p:nvPr/>
          </p:nvSpPr>
          <p:spPr>
            <a:xfrm>
              <a:off x="5248502" y="1149258"/>
              <a:ext cx="707401" cy="707401"/>
            </a:xfrm>
            <a:custGeom>
              <a:avLst/>
              <a:gdLst/>
              <a:ahLst/>
              <a:cxnLst/>
              <a:rect l="l" t="t" r="r" b="b"/>
              <a:pathLst>
                <a:path w="707401" h="707401">
                  <a:moveTo>
                    <a:pt x="0" y="0"/>
                  </a:moveTo>
                  <a:lnTo>
                    <a:pt x="707401" y="0"/>
                  </a:lnTo>
                  <a:lnTo>
                    <a:pt x="707401" y="707401"/>
                  </a:lnTo>
                  <a:lnTo>
                    <a:pt x="0" y="707401"/>
                  </a:lnTo>
                  <a:lnTo>
                    <a:pt x="0" y="0"/>
                  </a:lnTo>
                  <a:close/>
                </a:path>
              </a:pathLst>
            </a:custGeom>
            <a:blipFill>
              <a:blip r:embed="rId5"/>
              <a:stretch>
                <a:fillRect/>
              </a:stretch>
            </a:blipFill>
          </p:spPr>
          <p:txBody>
            <a:bodyPr/>
            <a:lstStyle/>
            <a:p>
              <a:endParaRPr lang="bg-BG"/>
            </a:p>
          </p:txBody>
        </p:sp>
        <p:sp>
          <p:nvSpPr>
            <p:cNvPr id="27" name="Freeform 27"/>
            <p:cNvSpPr/>
            <p:nvPr/>
          </p:nvSpPr>
          <p:spPr>
            <a:xfrm>
              <a:off x="4301161" y="1178923"/>
              <a:ext cx="707401" cy="707401"/>
            </a:xfrm>
            <a:custGeom>
              <a:avLst/>
              <a:gdLst/>
              <a:ahLst/>
              <a:cxnLst/>
              <a:rect l="l" t="t" r="r" b="b"/>
              <a:pathLst>
                <a:path w="707401" h="707401">
                  <a:moveTo>
                    <a:pt x="0" y="0"/>
                  </a:moveTo>
                  <a:lnTo>
                    <a:pt x="707401" y="0"/>
                  </a:lnTo>
                  <a:lnTo>
                    <a:pt x="707401" y="707400"/>
                  </a:lnTo>
                  <a:lnTo>
                    <a:pt x="0" y="707400"/>
                  </a:lnTo>
                  <a:lnTo>
                    <a:pt x="0" y="0"/>
                  </a:lnTo>
                  <a:close/>
                </a:path>
              </a:pathLst>
            </a:custGeom>
            <a:blipFill>
              <a:blip r:embed="rId5"/>
              <a:stretch>
                <a:fillRect/>
              </a:stretch>
            </a:blipFill>
          </p:spPr>
          <p:txBody>
            <a:bodyPr/>
            <a:lstStyle/>
            <a:p>
              <a:endParaRPr lang="bg-BG"/>
            </a:p>
          </p:txBody>
        </p:sp>
        <p:sp>
          <p:nvSpPr>
            <p:cNvPr id="28" name="Freeform 28"/>
            <p:cNvSpPr/>
            <p:nvPr/>
          </p:nvSpPr>
          <p:spPr>
            <a:xfrm>
              <a:off x="1541349" y="1178923"/>
              <a:ext cx="707401" cy="707401"/>
            </a:xfrm>
            <a:custGeom>
              <a:avLst/>
              <a:gdLst/>
              <a:ahLst/>
              <a:cxnLst/>
              <a:rect l="l" t="t" r="r" b="b"/>
              <a:pathLst>
                <a:path w="707401" h="707401">
                  <a:moveTo>
                    <a:pt x="0" y="0"/>
                  </a:moveTo>
                  <a:lnTo>
                    <a:pt x="707401" y="0"/>
                  </a:lnTo>
                  <a:lnTo>
                    <a:pt x="707401" y="707400"/>
                  </a:lnTo>
                  <a:lnTo>
                    <a:pt x="0" y="707400"/>
                  </a:lnTo>
                  <a:lnTo>
                    <a:pt x="0" y="0"/>
                  </a:lnTo>
                  <a:close/>
                </a:path>
              </a:pathLst>
            </a:custGeom>
            <a:blipFill>
              <a:blip r:embed="rId5"/>
              <a:stretch>
                <a:fillRect/>
              </a:stretch>
            </a:blipFill>
          </p:spPr>
          <p:txBody>
            <a:bodyPr/>
            <a:lstStyle/>
            <a:p>
              <a:endParaRPr lang="bg-BG"/>
            </a:p>
          </p:txBody>
        </p:sp>
        <p:sp>
          <p:nvSpPr>
            <p:cNvPr id="29" name="Freeform 29"/>
            <p:cNvSpPr/>
            <p:nvPr/>
          </p:nvSpPr>
          <p:spPr>
            <a:xfrm>
              <a:off x="2066262" y="1178923"/>
              <a:ext cx="707401" cy="707401"/>
            </a:xfrm>
            <a:custGeom>
              <a:avLst/>
              <a:gdLst/>
              <a:ahLst/>
              <a:cxnLst/>
              <a:rect l="l" t="t" r="r" b="b"/>
              <a:pathLst>
                <a:path w="707401" h="707401">
                  <a:moveTo>
                    <a:pt x="0" y="0"/>
                  </a:moveTo>
                  <a:lnTo>
                    <a:pt x="707400" y="0"/>
                  </a:lnTo>
                  <a:lnTo>
                    <a:pt x="707400" y="707400"/>
                  </a:lnTo>
                  <a:lnTo>
                    <a:pt x="0" y="707400"/>
                  </a:lnTo>
                  <a:lnTo>
                    <a:pt x="0" y="0"/>
                  </a:lnTo>
                  <a:close/>
                </a:path>
              </a:pathLst>
            </a:custGeom>
            <a:blipFill>
              <a:blip r:embed="rId5"/>
              <a:stretch>
                <a:fillRect/>
              </a:stretch>
            </a:blipFill>
          </p:spPr>
          <p:txBody>
            <a:bodyPr/>
            <a:lstStyle/>
            <a:p>
              <a:endParaRPr lang="bg-BG"/>
            </a:p>
          </p:txBody>
        </p:sp>
      </p:grpSp>
      <p:sp>
        <p:nvSpPr>
          <p:cNvPr id="30" name="Freeform 30"/>
          <p:cNvSpPr/>
          <p:nvPr/>
        </p:nvSpPr>
        <p:spPr>
          <a:xfrm>
            <a:off x="11912896" y="2326857"/>
            <a:ext cx="5943616" cy="3315539"/>
          </a:xfrm>
          <a:custGeom>
            <a:avLst/>
            <a:gdLst/>
            <a:ahLst/>
            <a:cxnLst/>
            <a:rect l="l" t="t" r="r" b="b"/>
            <a:pathLst>
              <a:path w="5943616" h="3315539">
                <a:moveTo>
                  <a:pt x="0" y="0"/>
                </a:moveTo>
                <a:lnTo>
                  <a:pt x="5943616" y="0"/>
                </a:lnTo>
                <a:lnTo>
                  <a:pt x="5943616" y="3315539"/>
                </a:lnTo>
                <a:lnTo>
                  <a:pt x="0" y="3315539"/>
                </a:lnTo>
                <a:lnTo>
                  <a:pt x="0" y="0"/>
                </a:lnTo>
                <a:close/>
              </a:path>
            </a:pathLst>
          </a:custGeom>
          <a:blipFill>
            <a:blip r:embed="rId7"/>
            <a:stretch>
              <a:fillRect b="-20120"/>
            </a:stretch>
          </a:blipFill>
        </p:spPr>
        <p:txBody>
          <a:bodyPr/>
          <a:lstStyle/>
          <a:p>
            <a:endParaRPr lang="bg-BG"/>
          </a:p>
        </p:txBody>
      </p:sp>
      <p:sp>
        <p:nvSpPr>
          <p:cNvPr id="31" name="Freeform 31"/>
          <p:cNvSpPr/>
          <p:nvPr/>
        </p:nvSpPr>
        <p:spPr>
          <a:xfrm>
            <a:off x="538114" y="5867851"/>
            <a:ext cx="5124474" cy="3315538"/>
          </a:xfrm>
          <a:custGeom>
            <a:avLst/>
            <a:gdLst/>
            <a:ahLst/>
            <a:cxnLst/>
            <a:rect l="l" t="t" r="r" b="b"/>
            <a:pathLst>
              <a:path w="4844916" h="3177884">
                <a:moveTo>
                  <a:pt x="0" y="0"/>
                </a:moveTo>
                <a:lnTo>
                  <a:pt x="4844915" y="0"/>
                </a:lnTo>
                <a:lnTo>
                  <a:pt x="4844915" y="3177884"/>
                </a:lnTo>
                <a:lnTo>
                  <a:pt x="0" y="3177884"/>
                </a:lnTo>
                <a:lnTo>
                  <a:pt x="0" y="0"/>
                </a:lnTo>
                <a:close/>
              </a:path>
            </a:pathLst>
          </a:custGeom>
          <a:blipFill>
            <a:blip r:embed="rId8"/>
            <a:stretch>
              <a:fillRect l="-5366" t="-6925"/>
            </a:stretch>
          </a:blipFill>
        </p:spPr>
        <p:txBody>
          <a:bodyPr/>
          <a:lstStyle/>
          <a:p>
            <a:endParaRPr lang="bg-BG"/>
          </a:p>
        </p:txBody>
      </p:sp>
      <p:sp>
        <p:nvSpPr>
          <p:cNvPr id="32" name="Freeform 32"/>
          <p:cNvSpPr/>
          <p:nvPr/>
        </p:nvSpPr>
        <p:spPr>
          <a:xfrm>
            <a:off x="5986809" y="5867851"/>
            <a:ext cx="5628702" cy="3292746"/>
          </a:xfrm>
          <a:custGeom>
            <a:avLst/>
            <a:gdLst/>
            <a:ahLst/>
            <a:cxnLst/>
            <a:rect l="l" t="t" r="r" b="b"/>
            <a:pathLst>
              <a:path w="5628702" h="3157378">
                <a:moveTo>
                  <a:pt x="0" y="0"/>
                </a:moveTo>
                <a:lnTo>
                  <a:pt x="5628703" y="0"/>
                </a:lnTo>
                <a:lnTo>
                  <a:pt x="5628703" y="3157378"/>
                </a:lnTo>
                <a:lnTo>
                  <a:pt x="0" y="3157378"/>
                </a:lnTo>
                <a:lnTo>
                  <a:pt x="0" y="0"/>
                </a:lnTo>
                <a:close/>
              </a:path>
            </a:pathLst>
          </a:custGeom>
          <a:blipFill>
            <a:blip r:embed="rId9"/>
            <a:stretch>
              <a:fillRect t="-4057" b="-14760"/>
            </a:stretch>
          </a:blipFill>
        </p:spPr>
        <p:txBody>
          <a:bodyPr/>
          <a:lstStyle/>
          <a:p>
            <a:endParaRPr lang="bg-BG"/>
          </a:p>
        </p:txBody>
      </p:sp>
      <p:sp>
        <p:nvSpPr>
          <p:cNvPr id="33" name="Freeform 33"/>
          <p:cNvSpPr/>
          <p:nvPr/>
        </p:nvSpPr>
        <p:spPr>
          <a:xfrm>
            <a:off x="11900399" y="5890643"/>
            <a:ext cx="5916780" cy="3292746"/>
          </a:xfrm>
          <a:custGeom>
            <a:avLst/>
            <a:gdLst/>
            <a:ahLst/>
            <a:cxnLst/>
            <a:rect l="l" t="t" r="r" b="b"/>
            <a:pathLst>
              <a:path w="5943616" h="3180170">
                <a:moveTo>
                  <a:pt x="0" y="0"/>
                </a:moveTo>
                <a:lnTo>
                  <a:pt x="5943616" y="0"/>
                </a:lnTo>
                <a:lnTo>
                  <a:pt x="5943616" y="3180170"/>
                </a:lnTo>
                <a:lnTo>
                  <a:pt x="0" y="3180170"/>
                </a:lnTo>
                <a:lnTo>
                  <a:pt x="0" y="0"/>
                </a:lnTo>
                <a:close/>
              </a:path>
            </a:pathLst>
          </a:custGeom>
          <a:blipFill>
            <a:blip r:embed="rId10"/>
            <a:stretch>
              <a:fillRect t="-20882" b="-21323"/>
            </a:stretch>
          </a:blipFill>
        </p:spPr>
        <p:txBody>
          <a:bodyPr/>
          <a:lstStyle/>
          <a:p>
            <a:endParaRPr lang="bg-BG"/>
          </a:p>
        </p:txBody>
      </p:sp>
      <p:sp>
        <p:nvSpPr>
          <p:cNvPr id="34" name="TextBox 34"/>
          <p:cNvSpPr txBox="1"/>
          <p:nvPr/>
        </p:nvSpPr>
        <p:spPr>
          <a:xfrm>
            <a:off x="5357003" y="933450"/>
            <a:ext cx="7573995" cy="524824"/>
          </a:xfrm>
          <a:prstGeom prst="rect">
            <a:avLst/>
          </a:prstGeom>
        </p:spPr>
        <p:txBody>
          <a:bodyPr lIns="0" tIns="0" rIns="0" bIns="0" rtlCol="0" anchor="t">
            <a:spAutoFit/>
          </a:bodyPr>
          <a:lstStyle/>
          <a:p>
            <a:pPr marL="334644" lvl="1" algn="ctr">
              <a:lnSpc>
                <a:spcPts val="4339"/>
              </a:lnSpc>
            </a:pPr>
            <a:r>
              <a:rPr lang="en-US" sz="3099" dirty="0">
                <a:solidFill>
                  <a:srgbClr val="000000"/>
                </a:solidFill>
                <a:latin typeface="Poppins Bold"/>
              </a:rPr>
              <a:t>Different Sports Demonstrations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107" y="-2653476"/>
            <a:ext cx="2795016"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3" name="Freeform 3"/>
          <p:cNvSpPr/>
          <p:nvPr/>
        </p:nvSpPr>
        <p:spPr>
          <a:xfrm flipH="1">
            <a:off x="15553091" y="-2653476"/>
            <a:ext cx="2795016" cy="4991100"/>
          </a:xfrm>
          <a:custGeom>
            <a:avLst/>
            <a:gdLst/>
            <a:ahLst/>
            <a:cxnLst/>
            <a:rect l="l" t="t" r="r" b="b"/>
            <a:pathLst>
              <a:path w="2795016" h="4991100">
                <a:moveTo>
                  <a:pt x="2795016" y="0"/>
                </a:moveTo>
                <a:lnTo>
                  <a:pt x="0" y="0"/>
                </a:lnTo>
                <a:lnTo>
                  <a:pt x="0" y="4991100"/>
                </a:lnTo>
                <a:lnTo>
                  <a:pt x="2795016" y="4991100"/>
                </a:lnTo>
                <a:lnTo>
                  <a:pt x="279501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grpSp>
        <p:nvGrpSpPr>
          <p:cNvPr id="4" name="Group 4"/>
          <p:cNvGrpSpPr/>
          <p:nvPr/>
        </p:nvGrpSpPr>
        <p:grpSpPr>
          <a:xfrm>
            <a:off x="-1522364" y="9979204"/>
            <a:ext cx="21354623" cy="2652117"/>
            <a:chOff x="0" y="0"/>
            <a:chExt cx="5624263" cy="698500"/>
          </a:xfrm>
        </p:grpSpPr>
        <p:sp>
          <p:nvSpPr>
            <p:cNvPr id="5" name="Freeform 5"/>
            <p:cNvSpPr/>
            <p:nvPr/>
          </p:nvSpPr>
          <p:spPr>
            <a:xfrm>
              <a:off x="0" y="0"/>
              <a:ext cx="5624263" cy="698500"/>
            </a:xfrm>
            <a:custGeom>
              <a:avLst/>
              <a:gdLst/>
              <a:ahLst/>
              <a:cxnLst/>
              <a:rect l="l" t="t" r="r" b="b"/>
              <a:pathLst>
                <a:path w="5624263" h="698500">
                  <a:moveTo>
                    <a:pt x="5624263" y="349250"/>
                  </a:moveTo>
                  <a:lnTo>
                    <a:pt x="5421063" y="698500"/>
                  </a:lnTo>
                  <a:lnTo>
                    <a:pt x="203200" y="698500"/>
                  </a:lnTo>
                  <a:lnTo>
                    <a:pt x="0" y="349250"/>
                  </a:lnTo>
                  <a:lnTo>
                    <a:pt x="203200" y="0"/>
                  </a:lnTo>
                  <a:lnTo>
                    <a:pt x="5421063" y="0"/>
                  </a:lnTo>
                  <a:lnTo>
                    <a:pt x="5624263" y="349250"/>
                  </a:lnTo>
                  <a:close/>
                </a:path>
              </a:pathLst>
            </a:custGeom>
            <a:solidFill>
              <a:srgbClr val="393939"/>
            </a:solidFill>
          </p:spPr>
          <p:txBody>
            <a:bodyPr/>
            <a:lstStyle/>
            <a:p>
              <a:endParaRPr lang="bg-BG"/>
            </a:p>
          </p:txBody>
        </p:sp>
        <p:sp>
          <p:nvSpPr>
            <p:cNvPr id="6" name="TextBox 6"/>
            <p:cNvSpPr txBox="1"/>
            <p:nvPr/>
          </p:nvSpPr>
          <p:spPr>
            <a:xfrm>
              <a:off x="114300" y="-57150"/>
              <a:ext cx="5395663" cy="7556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81160" y="9979204"/>
            <a:ext cx="11022791" cy="2652117"/>
            <a:chOff x="0" y="0"/>
            <a:chExt cx="2903122" cy="698500"/>
          </a:xfrm>
        </p:grpSpPr>
        <p:sp>
          <p:nvSpPr>
            <p:cNvPr id="8" name="Freeform 8"/>
            <p:cNvSpPr/>
            <p:nvPr/>
          </p:nvSpPr>
          <p:spPr>
            <a:xfrm>
              <a:off x="0" y="0"/>
              <a:ext cx="2903122" cy="698500"/>
            </a:xfrm>
            <a:custGeom>
              <a:avLst/>
              <a:gdLst/>
              <a:ahLst/>
              <a:cxnLst/>
              <a:rect l="l" t="t" r="r" b="b"/>
              <a:pathLst>
                <a:path w="2903122" h="698500">
                  <a:moveTo>
                    <a:pt x="2903122" y="349250"/>
                  </a:moveTo>
                  <a:lnTo>
                    <a:pt x="2699922" y="698500"/>
                  </a:lnTo>
                  <a:lnTo>
                    <a:pt x="203200" y="698500"/>
                  </a:lnTo>
                  <a:lnTo>
                    <a:pt x="0" y="349250"/>
                  </a:lnTo>
                  <a:lnTo>
                    <a:pt x="203200" y="0"/>
                  </a:lnTo>
                  <a:lnTo>
                    <a:pt x="2699922" y="0"/>
                  </a:lnTo>
                  <a:lnTo>
                    <a:pt x="2903122" y="349250"/>
                  </a:lnTo>
                  <a:close/>
                </a:path>
              </a:pathLst>
            </a:custGeom>
            <a:solidFill>
              <a:srgbClr val="239ED9"/>
            </a:solidFill>
          </p:spPr>
          <p:txBody>
            <a:bodyPr/>
            <a:lstStyle/>
            <a:p>
              <a:endParaRPr lang="bg-BG"/>
            </a:p>
          </p:txBody>
        </p:sp>
        <p:sp>
          <p:nvSpPr>
            <p:cNvPr id="9" name="TextBox 9"/>
            <p:cNvSpPr txBox="1"/>
            <p:nvPr/>
          </p:nvSpPr>
          <p:spPr>
            <a:xfrm>
              <a:off x="114300" y="-57150"/>
              <a:ext cx="2674522" cy="7556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2363919" y="9979204"/>
            <a:ext cx="8400463" cy="2652117"/>
            <a:chOff x="0" y="0"/>
            <a:chExt cx="2212468" cy="698500"/>
          </a:xfrm>
        </p:grpSpPr>
        <p:sp>
          <p:nvSpPr>
            <p:cNvPr id="11" name="Freeform 11"/>
            <p:cNvSpPr/>
            <p:nvPr/>
          </p:nvSpPr>
          <p:spPr>
            <a:xfrm>
              <a:off x="0" y="0"/>
              <a:ext cx="2212468" cy="698500"/>
            </a:xfrm>
            <a:custGeom>
              <a:avLst/>
              <a:gdLst/>
              <a:ahLst/>
              <a:cxnLst/>
              <a:rect l="l" t="t" r="r" b="b"/>
              <a:pathLst>
                <a:path w="2212468" h="698500">
                  <a:moveTo>
                    <a:pt x="2212468" y="349250"/>
                  </a:moveTo>
                  <a:lnTo>
                    <a:pt x="2009268" y="698500"/>
                  </a:lnTo>
                  <a:lnTo>
                    <a:pt x="203200" y="698500"/>
                  </a:lnTo>
                  <a:lnTo>
                    <a:pt x="0" y="349250"/>
                  </a:lnTo>
                  <a:lnTo>
                    <a:pt x="203200" y="0"/>
                  </a:lnTo>
                  <a:lnTo>
                    <a:pt x="2009268" y="0"/>
                  </a:lnTo>
                  <a:lnTo>
                    <a:pt x="2212468" y="349250"/>
                  </a:lnTo>
                  <a:close/>
                </a:path>
              </a:pathLst>
            </a:custGeom>
            <a:solidFill>
              <a:srgbClr val="9BC0CA"/>
            </a:solidFill>
          </p:spPr>
          <p:txBody>
            <a:bodyPr/>
            <a:lstStyle/>
            <a:p>
              <a:endParaRPr lang="bg-BG"/>
            </a:p>
          </p:txBody>
        </p:sp>
        <p:sp>
          <p:nvSpPr>
            <p:cNvPr id="12" name="TextBox 12"/>
            <p:cNvSpPr txBox="1"/>
            <p:nvPr/>
          </p:nvSpPr>
          <p:spPr>
            <a:xfrm>
              <a:off x="114300" y="-57150"/>
              <a:ext cx="1983868" cy="7556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909726" y="2184175"/>
            <a:ext cx="7017461" cy="3267979"/>
          </a:xfrm>
          <a:custGeom>
            <a:avLst/>
            <a:gdLst/>
            <a:ahLst/>
            <a:cxnLst/>
            <a:rect l="l" t="t" r="r" b="b"/>
            <a:pathLst>
              <a:path w="7017461" h="3267979">
                <a:moveTo>
                  <a:pt x="0" y="0"/>
                </a:moveTo>
                <a:lnTo>
                  <a:pt x="7017462" y="0"/>
                </a:lnTo>
                <a:lnTo>
                  <a:pt x="7017462" y="3267979"/>
                </a:lnTo>
                <a:lnTo>
                  <a:pt x="0" y="3267979"/>
                </a:lnTo>
                <a:lnTo>
                  <a:pt x="0" y="0"/>
                </a:lnTo>
                <a:close/>
              </a:path>
            </a:pathLst>
          </a:custGeom>
          <a:blipFill>
            <a:blip r:embed="rId4"/>
            <a:stretch>
              <a:fillRect t="-8709" b="-15266"/>
            </a:stretch>
          </a:blipFill>
        </p:spPr>
        <p:txBody>
          <a:bodyPr/>
          <a:lstStyle/>
          <a:p>
            <a:endParaRPr lang="bg-BG"/>
          </a:p>
        </p:txBody>
      </p:sp>
      <p:sp>
        <p:nvSpPr>
          <p:cNvPr id="14" name="Freeform 14"/>
          <p:cNvSpPr/>
          <p:nvPr/>
        </p:nvSpPr>
        <p:spPr>
          <a:xfrm>
            <a:off x="8097955" y="2197694"/>
            <a:ext cx="9647172" cy="7129863"/>
          </a:xfrm>
          <a:custGeom>
            <a:avLst/>
            <a:gdLst/>
            <a:ahLst/>
            <a:cxnLst/>
            <a:rect l="l" t="t" r="r" b="b"/>
            <a:pathLst>
              <a:path w="9647172" h="7129863">
                <a:moveTo>
                  <a:pt x="0" y="0"/>
                </a:moveTo>
                <a:lnTo>
                  <a:pt x="9647172" y="0"/>
                </a:lnTo>
                <a:lnTo>
                  <a:pt x="9647172" y="7129862"/>
                </a:lnTo>
                <a:lnTo>
                  <a:pt x="0" y="7129862"/>
                </a:lnTo>
                <a:lnTo>
                  <a:pt x="0" y="0"/>
                </a:lnTo>
                <a:close/>
              </a:path>
            </a:pathLst>
          </a:custGeom>
          <a:blipFill>
            <a:blip r:embed="rId5"/>
            <a:stretch>
              <a:fillRect/>
            </a:stretch>
          </a:blipFill>
        </p:spPr>
        <p:txBody>
          <a:bodyPr/>
          <a:lstStyle/>
          <a:p>
            <a:endParaRPr lang="bg-BG"/>
          </a:p>
        </p:txBody>
      </p:sp>
      <p:sp>
        <p:nvSpPr>
          <p:cNvPr id="15" name="Freeform 15"/>
          <p:cNvSpPr/>
          <p:nvPr/>
        </p:nvSpPr>
        <p:spPr>
          <a:xfrm>
            <a:off x="909726" y="5571196"/>
            <a:ext cx="7017461" cy="3756361"/>
          </a:xfrm>
          <a:custGeom>
            <a:avLst/>
            <a:gdLst/>
            <a:ahLst/>
            <a:cxnLst/>
            <a:rect l="l" t="t" r="r" b="b"/>
            <a:pathLst>
              <a:path w="7017461" h="3756361">
                <a:moveTo>
                  <a:pt x="0" y="0"/>
                </a:moveTo>
                <a:lnTo>
                  <a:pt x="7017462" y="0"/>
                </a:lnTo>
                <a:lnTo>
                  <a:pt x="7017462" y="3756361"/>
                </a:lnTo>
                <a:lnTo>
                  <a:pt x="0" y="3756361"/>
                </a:lnTo>
                <a:lnTo>
                  <a:pt x="0" y="0"/>
                </a:lnTo>
                <a:close/>
              </a:path>
            </a:pathLst>
          </a:custGeom>
          <a:blipFill>
            <a:blip r:embed="rId6"/>
            <a:stretch>
              <a:fillRect t="-9572" b="-12149"/>
            </a:stretch>
          </a:blipFill>
        </p:spPr>
        <p:txBody>
          <a:bodyPr/>
          <a:lstStyle/>
          <a:p>
            <a:endParaRPr lang="bg-BG"/>
          </a:p>
        </p:txBody>
      </p:sp>
      <p:sp>
        <p:nvSpPr>
          <p:cNvPr id="16" name="TextBox 16"/>
          <p:cNvSpPr txBox="1"/>
          <p:nvPr/>
        </p:nvSpPr>
        <p:spPr>
          <a:xfrm>
            <a:off x="6813651" y="1056370"/>
            <a:ext cx="4682593" cy="523875"/>
          </a:xfrm>
          <a:prstGeom prst="rect">
            <a:avLst/>
          </a:prstGeom>
        </p:spPr>
        <p:txBody>
          <a:bodyPr lIns="0" tIns="0" rIns="0" bIns="0" rtlCol="0" anchor="t">
            <a:spAutoFit/>
          </a:bodyPr>
          <a:lstStyle/>
          <a:p>
            <a:pPr marL="323849" lvl="1" algn="ctr">
              <a:lnSpc>
                <a:spcPts val="4199"/>
              </a:lnSpc>
            </a:pPr>
            <a:r>
              <a:rPr lang="en-US" sz="2999" dirty="0">
                <a:solidFill>
                  <a:srgbClr val="000000"/>
                </a:solidFill>
                <a:latin typeface="Poppins Bold"/>
              </a:rPr>
              <a:t>Olympic Movement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4635" y="-197918"/>
            <a:ext cx="7805688" cy="10681895"/>
            <a:chOff x="0" y="0"/>
            <a:chExt cx="23248112" cy="31814478"/>
          </a:xfrm>
        </p:grpSpPr>
        <p:sp>
          <p:nvSpPr>
            <p:cNvPr id="3" name="Freeform 3"/>
            <p:cNvSpPr/>
            <p:nvPr/>
          </p:nvSpPr>
          <p:spPr>
            <a:xfrm>
              <a:off x="0" y="0"/>
              <a:ext cx="23248113" cy="31814517"/>
            </a:xfrm>
            <a:custGeom>
              <a:avLst/>
              <a:gdLst/>
              <a:ahLst/>
              <a:cxnLst/>
              <a:rect l="l" t="t" r="r" b="b"/>
              <a:pathLst>
                <a:path w="23248113" h="31814517">
                  <a:moveTo>
                    <a:pt x="0" y="0"/>
                  </a:moveTo>
                  <a:lnTo>
                    <a:pt x="0" y="31814517"/>
                  </a:lnTo>
                  <a:lnTo>
                    <a:pt x="9879330" y="31814517"/>
                  </a:lnTo>
                  <a:lnTo>
                    <a:pt x="23248113" y="14652625"/>
                  </a:lnTo>
                  <a:lnTo>
                    <a:pt x="23248113" y="14652498"/>
                  </a:lnTo>
                  <a:lnTo>
                    <a:pt x="12473051" y="0"/>
                  </a:lnTo>
                  <a:close/>
                </a:path>
              </a:pathLst>
            </a:custGeom>
            <a:blipFill>
              <a:blip r:embed="rId2"/>
              <a:stretch>
                <a:fillRect l="-32509" r="-72505"/>
              </a:stretch>
            </a:blipFill>
          </p:spPr>
          <p:txBody>
            <a:bodyPr/>
            <a:lstStyle/>
            <a:p>
              <a:endParaRPr lang="bg-BG"/>
            </a:p>
          </p:txBody>
        </p:sp>
      </p:grpSp>
      <p:grpSp>
        <p:nvGrpSpPr>
          <p:cNvPr id="4" name="Group 4"/>
          <p:cNvGrpSpPr/>
          <p:nvPr/>
        </p:nvGrpSpPr>
        <p:grpSpPr>
          <a:xfrm rot="-10800000">
            <a:off x="3998292" y="-1062930"/>
            <a:ext cx="5028189" cy="3225690"/>
            <a:chOff x="0" y="0"/>
            <a:chExt cx="1108615" cy="711200"/>
          </a:xfrm>
        </p:grpSpPr>
        <p:sp>
          <p:nvSpPr>
            <p:cNvPr id="5" name="Freeform 5"/>
            <p:cNvSpPr/>
            <p:nvPr/>
          </p:nvSpPr>
          <p:spPr>
            <a:xfrm>
              <a:off x="0" y="0"/>
              <a:ext cx="1108615" cy="711200"/>
            </a:xfrm>
            <a:custGeom>
              <a:avLst/>
              <a:gdLst/>
              <a:ahLst/>
              <a:cxnLst/>
              <a:rect l="l" t="t" r="r" b="b"/>
              <a:pathLst>
                <a:path w="1108615" h="711200">
                  <a:moveTo>
                    <a:pt x="554307" y="0"/>
                  </a:moveTo>
                  <a:lnTo>
                    <a:pt x="1108615" y="711200"/>
                  </a:lnTo>
                  <a:lnTo>
                    <a:pt x="0" y="711200"/>
                  </a:lnTo>
                  <a:lnTo>
                    <a:pt x="554307" y="0"/>
                  </a:lnTo>
                  <a:close/>
                </a:path>
              </a:pathLst>
            </a:custGeom>
            <a:solidFill>
              <a:srgbClr val="393939"/>
            </a:solidFill>
          </p:spPr>
          <p:txBody>
            <a:bodyPr/>
            <a:lstStyle/>
            <a:p>
              <a:endParaRPr lang="bg-BG"/>
            </a:p>
          </p:txBody>
        </p:sp>
        <p:sp>
          <p:nvSpPr>
            <p:cNvPr id="6" name="TextBox 6"/>
            <p:cNvSpPr txBox="1"/>
            <p:nvPr/>
          </p:nvSpPr>
          <p:spPr>
            <a:xfrm>
              <a:off x="127000" y="273050"/>
              <a:ext cx="854615" cy="387350"/>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7651951">
            <a:off x="4910572" y="791397"/>
            <a:ext cx="3847506" cy="182757"/>
          </a:xfrm>
          <a:custGeom>
            <a:avLst/>
            <a:gdLst/>
            <a:ahLst/>
            <a:cxnLst/>
            <a:rect l="l" t="t" r="r" b="b"/>
            <a:pathLst>
              <a:path w="3847506" h="182757">
                <a:moveTo>
                  <a:pt x="0" y="0"/>
                </a:moveTo>
                <a:lnTo>
                  <a:pt x="3847506" y="0"/>
                </a:lnTo>
                <a:lnTo>
                  <a:pt x="3847506" y="182757"/>
                </a:lnTo>
                <a:lnTo>
                  <a:pt x="0" y="182757"/>
                </a:lnTo>
                <a:lnTo>
                  <a:pt x="0" y="0"/>
                </a:lnTo>
                <a:close/>
              </a:path>
            </a:pathLst>
          </a:custGeom>
          <a:blipFill>
            <a:blip r:embed="rId3">
              <a:alphaModFix amt="70000"/>
            </a:blip>
            <a:stretch>
              <a:fillRect/>
            </a:stretch>
          </a:blipFill>
        </p:spPr>
        <p:txBody>
          <a:bodyPr/>
          <a:lstStyle/>
          <a:p>
            <a:endParaRPr lang="bg-BG"/>
          </a:p>
        </p:txBody>
      </p:sp>
      <p:grpSp>
        <p:nvGrpSpPr>
          <p:cNvPr id="8" name="Group 8"/>
          <p:cNvGrpSpPr/>
          <p:nvPr/>
        </p:nvGrpSpPr>
        <p:grpSpPr>
          <a:xfrm>
            <a:off x="3758209" y="7630435"/>
            <a:ext cx="4684928" cy="3005481"/>
            <a:chOff x="0" y="0"/>
            <a:chExt cx="1108615" cy="711200"/>
          </a:xfrm>
        </p:grpSpPr>
        <p:sp>
          <p:nvSpPr>
            <p:cNvPr id="9" name="Freeform 9"/>
            <p:cNvSpPr/>
            <p:nvPr/>
          </p:nvSpPr>
          <p:spPr>
            <a:xfrm>
              <a:off x="0" y="0"/>
              <a:ext cx="1108615" cy="711200"/>
            </a:xfrm>
            <a:custGeom>
              <a:avLst/>
              <a:gdLst/>
              <a:ahLst/>
              <a:cxnLst/>
              <a:rect l="l" t="t" r="r" b="b"/>
              <a:pathLst>
                <a:path w="1108615" h="711200">
                  <a:moveTo>
                    <a:pt x="554307" y="0"/>
                  </a:moveTo>
                  <a:lnTo>
                    <a:pt x="1108615" y="711200"/>
                  </a:lnTo>
                  <a:lnTo>
                    <a:pt x="0" y="711200"/>
                  </a:lnTo>
                  <a:lnTo>
                    <a:pt x="554307" y="0"/>
                  </a:lnTo>
                  <a:close/>
                </a:path>
              </a:pathLst>
            </a:custGeom>
            <a:solidFill>
              <a:srgbClr val="393939"/>
            </a:solidFill>
          </p:spPr>
          <p:txBody>
            <a:bodyPr/>
            <a:lstStyle/>
            <a:p>
              <a:endParaRPr lang="bg-BG"/>
            </a:p>
          </p:txBody>
        </p:sp>
        <p:sp>
          <p:nvSpPr>
            <p:cNvPr id="10" name="TextBox 10"/>
            <p:cNvSpPr txBox="1"/>
            <p:nvPr/>
          </p:nvSpPr>
          <p:spPr>
            <a:xfrm>
              <a:off x="127000" y="273050"/>
              <a:ext cx="854615" cy="3873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3233654">
            <a:off x="4659336" y="9258362"/>
            <a:ext cx="3847506" cy="182757"/>
          </a:xfrm>
          <a:custGeom>
            <a:avLst/>
            <a:gdLst/>
            <a:ahLst/>
            <a:cxnLst/>
            <a:rect l="l" t="t" r="r" b="b"/>
            <a:pathLst>
              <a:path w="3847506" h="182757">
                <a:moveTo>
                  <a:pt x="0" y="0"/>
                </a:moveTo>
                <a:lnTo>
                  <a:pt x="3847506" y="0"/>
                </a:lnTo>
                <a:lnTo>
                  <a:pt x="3847506" y="182756"/>
                </a:lnTo>
                <a:lnTo>
                  <a:pt x="0" y="182756"/>
                </a:lnTo>
                <a:lnTo>
                  <a:pt x="0" y="0"/>
                </a:lnTo>
                <a:close/>
              </a:path>
            </a:pathLst>
          </a:custGeom>
          <a:blipFill>
            <a:blip r:embed="rId3">
              <a:alphaModFix amt="70000"/>
            </a:blip>
            <a:stretch>
              <a:fillRect/>
            </a:stretch>
          </a:blipFill>
        </p:spPr>
        <p:txBody>
          <a:bodyPr/>
          <a:lstStyle/>
          <a:p>
            <a:endParaRPr lang="bg-BG"/>
          </a:p>
        </p:txBody>
      </p:sp>
      <p:grpSp>
        <p:nvGrpSpPr>
          <p:cNvPr id="12" name="Group 12"/>
          <p:cNvGrpSpPr/>
          <p:nvPr/>
        </p:nvGrpSpPr>
        <p:grpSpPr>
          <a:xfrm rot="-3140910">
            <a:off x="5222816" y="612348"/>
            <a:ext cx="4068424" cy="693222"/>
            <a:chOff x="0" y="0"/>
            <a:chExt cx="1533144" cy="261234"/>
          </a:xfrm>
        </p:grpSpPr>
        <p:sp>
          <p:nvSpPr>
            <p:cNvPr id="13" name="Freeform 13"/>
            <p:cNvSpPr/>
            <p:nvPr/>
          </p:nvSpPr>
          <p:spPr>
            <a:xfrm>
              <a:off x="0" y="0"/>
              <a:ext cx="1533144" cy="261234"/>
            </a:xfrm>
            <a:custGeom>
              <a:avLst/>
              <a:gdLst/>
              <a:ahLst/>
              <a:cxnLst/>
              <a:rect l="l" t="t" r="r" b="b"/>
              <a:pathLst>
                <a:path w="1533144" h="261234">
                  <a:moveTo>
                    <a:pt x="1329944" y="0"/>
                  </a:moveTo>
                  <a:lnTo>
                    <a:pt x="0" y="0"/>
                  </a:lnTo>
                  <a:lnTo>
                    <a:pt x="203200" y="261234"/>
                  </a:lnTo>
                  <a:lnTo>
                    <a:pt x="1533144" y="261234"/>
                  </a:lnTo>
                  <a:lnTo>
                    <a:pt x="1329944" y="0"/>
                  </a:lnTo>
                  <a:close/>
                </a:path>
              </a:pathLst>
            </a:custGeom>
            <a:solidFill>
              <a:srgbClr val="90C7D3"/>
            </a:solidFill>
          </p:spPr>
          <p:txBody>
            <a:bodyPr/>
            <a:lstStyle/>
            <a:p>
              <a:endParaRPr lang="bg-BG"/>
            </a:p>
          </p:txBody>
        </p:sp>
        <p:sp>
          <p:nvSpPr>
            <p:cNvPr id="14" name="TextBox 14"/>
            <p:cNvSpPr txBox="1"/>
            <p:nvPr/>
          </p:nvSpPr>
          <p:spPr>
            <a:xfrm>
              <a:off x="101600" y="-57150"/>
              <a:ext cx="1329944" cy="318384"/>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7646715">
            <a:off x="4882352" y="1013509"/>
            <a:ext cx="4841514" cy="229972"/>
          </a:xfrm>
          <a:custGeom>
            <a:avLst/>
            <a:gdLst/>
            <a:ahLst/>
            <a:cxnLst/>
            <a:rect l="l" t="t" r="r" b="b"/>
            <a:pathLst>
              <a:path w="4841514" h="229972">
                <a:moveTo>
                  <a:pt x="0" y="0"/>
                </a:moveTo>
                <a:lnTo>
                  <a:pt x="4841514" y="0"/>
                </a:lnTo>
                <a:lnTo>
                  <a:pt x="4841514" y="229972"/>
                </a:lnTo>
                <a:lnTo>
                  <a:pt x="0" y="229972"/>
                </a:lnTo>
                <a:lnTo>
                  <a:pt x="0" y="0"/>
                </a:lnTo>
                <a:close/>
              </a:path>
            </a:pathLst>
          </a:custGeom>
          <a:blipFill>
            <a:blip r:embed="rId3">
              <a:alphaModFix amt="70000"/>
            </a:blip>
            <a:stretch>
              <a:fillRect/>
            </a:stretch>
          </a:blipFill>
        </p:spPr>
        <p:txBody>
          <a:bodyPr/>
          <a:lstStyle/>
          <a:p>
            <a:endParaRPr lang="bg-BG"/>
          </a:p>
        </p:txBody>
      </p:sp>
      <p:grpSp>
        <p:nvGrpSpPr>
          <p:cNvPr id="16" name="Group 16"/>
          <p:cNvGrpSpPr/>
          <p:nvPr/>
        </p:nvGrpSpPr>
        <p:grpSpPr>
          <a:xfrm rot="-3140910">
            <a:off x="5581482" y="734175"/>
            <a:ext cx="4525889" cy="693222"/>
            <a:chOff x="0" y="0"/>
            <a:chExt cx="1705535" cy="261234"/>
          </a:xfrm>
        </p:grpSpPr>
        <p:sp>
          <p:nvSpPr>
            <p:cNvPr id="17" name="Freeform 17"/>
            <p:cNvSpPr/>
            <p:nvPr/>
          </p:nvSpPr>
          <p:spPr>
            <a:xfrm>
              <a:off x="0" y="0"/>
              <a:ext cx="1705535" cy="261234"/>
            </a:xfrm>
            <a:custGeom>
              <a:avLst/>
              <a:gdLst/>
              <a:ahLst/>
              <a:cxnLst/>
              <a:rect l="l" t="t" r="r" b="b"/>
              <a:pathLst>
                <a:path w="1705535" h="261234">
                  <a:moveTo>
                    <a:pt x="1502335" y="0"/>
                  </a:moveTo>
                  <a:lnTo>
                    <a:pt x="0" y="0"/>
                  </a:lnTo>
                  <a:lnTo>
                    <a:pt x="203200" y="261234"/>
                  </a:lnTo>
                  <a:lnTo>
                    <a:pt x="1705535" y="261234"/>
                  </a:lnTo>
                  <a:lnTo>
                    <a:pt x="1502335" y="0"/>
                  </a:lnTo>
                  <a:close/>
                </a:path>
              </a:pathLst>
            </a:custGeom>
            <a:solidFill>
              <a:srgbClr val="239ED9"/>
            </a:solidFill>
          </p:spPr>
          <p:txBody>
            <a:bodyPr/>
            <a:lstStyle/>
            <a:p>
              <a:endParaRPr lang="bg-BG"/>
            </a:p>
          </p:txBody>
        </p:sp>
        <p:sp>
          <p:nvSpPr>
            <p:cNvPr id="18" name="TextBox 18"/>
            <p:cNvSpPr txBox="1"/>
            <p:nvPr/>
          </p:nvSpPr>
          <p:spPr>
            <a:xfrm>
              <a:off x="101600" y="-57150"/>
              <a:ext cx="1502335" cy="318384"/>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3220314">
            <a:off x="728059" y="1952455"/>
            <a:ext cx="9148440" cy="999835"/>
            <a:chOff x="0" y="0"/>
            <a:chExt cx="2554105" cy="279139"/>
          </a:xfrm>
        </p:grpSpPr>
        <p:sp>
          <p:nvSpPr>
            <p:cNvPr id="20" name="Freeform 20"/>
            <p:cNvSpPr/>
            <p:nvPr/>
          </p:nvSpPr>
          <p:spPr>
            <a:xfrm>
              <a:off x="0" y="0"/>
              <a:ext cx="2554105" cy="279139"/>
            </a:xfrm>
            <a:custGeom>
              <a:avLst/>
              <a:gdLst/>
              <a:ahLst/>
              <a:cxnLst/>
              <a:rect l="l" t="t" r="r" b="b"/>
              <a:pathLst>
                <a:path w="2554105" h="279139">
                  <a:moveTo>
                    <a:pt x="203200" y="0"/>
                  </a:moveTo>
                  <a:lnTo>
                    <a:pt x="2554105" y="0"/>
                  </a:lnTo>
                  <a:lnTo>
                    <a:pt x="2350905" y="279139"/>
                  </a:lnTo>
                  <a:lnTo>
                    <a:pt x="0" y="279139"/>
                  </a:lnTo>
                  <a:lnTo>
                    <a:pt x="203200" y="0"/>
                  </a:lnTo>
                  <a:close/>
                </a:path>
              </a:pathLst>
            </a:custGeom>
            <a:solidFill>
              <a:srgbClr val="239ED9"/>
            </a:solidFill>
          </p:spPr>
          <p:txBody>
            <a:bodyPr/>
            <a:lstStyle/>
            <a:p>
              <a:endParaRPr lang="bg-BG"/>
            </a:p>
          </p:txBody>
        </p:sp>
        <p:sp>
          <p:nvSpPr>
            <p:cNvPr id="21" name="TextBox 21"/>
            <p:cNvSpPr txBox="1"/>
            <p:nvPr/>
          </p:nvSpPr>
          <p:spPr>
            <a:xfrm>
              <a:off x="101600" y="-57150"/>
              <a:ext cx="2350905" cy="336289"/>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3220314">
            <a:off x="4431127" y="8639462"/>
            <a:ext cx="4915281" cy="769791"/>
            <a:chOff x="0" y="0"/>
            <a:chExt cx="1782359" cy="279139"/>
          </a:xfrm>
        </p:grpSpPr>
        <p:sp>
          <p:nvSpPr>
            <p:cNvPr id="23" name="Freeform 23"/>
            <p:cNvSpPr/>
            <p:nvPr/>
          </p:nvSpPr>
          <p:spPr>
            <a:xfrm>
              <a:off x="0" y="0"/>
              <a:ext cx="1782359" cy="279139"/>
            </a:xfrm>
            <a:custGeom>
              <a:avLst/>
              <a:gdLst/>
              <a:ahLst/>
              <a:cxnLst/>
              <a:rect l="l" t="t" r="r" b="b"/>
              <a:pathLst>
                <a:path w="1782359" h="279139">
                  <a:moveTo>
                    <a:pt x="203200" y="0"/>
                  </a:moveTo>
                  <a:lnTo>
                    <a:pt x="1782359" y="0"/>
                  </a:lnTo>
                  <a:lnTo>
                    <a:pt x="1579159" y="279139"/>
                  </a:lnTo>
                  <a:lnTo>
                    <a:pt x="0" y="279139"/>
                  </a:lnTo>
                  <a:lnTo>
                    <a:pt x="203200" y="0"/>
                  </a:lnTo>
                  <a:close/>
                </a:path>
              </a:pathLst>
            </a:custGeom>
            <a:solidFill>
              <a:srgbClr val="239ED9"/>
            </a:solidFill>
          </p:spPr>
          <p:txBody>
            <a:bodyPr/>
            <a:lstStyle/>
            <a:p>
              <a:endParaRPr lang="bg-BG"/>
            </a:p>
          </p:txBody>
        </p:sp>
        <p:sp>
          <p:nvSpPr>
            <p:cNvPr id="24" name="TextBox 24"/>
            <p:cNvSpPr txBox="1"/>
            <p:nvPr/>
          </p:nvSpPr>
          <p:spPr>
            <a:xfrm>
              <a:off x="101600" y="-57150"/>
              <a:ext cx="1579159" cy="336289"/>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rot="3218702">
            <a:off x="4604946" y="8961707"/>
            <a:ext cx="4841514" cy="229972"/>
          </a:xfrm>
          <a:custGeom>
            <a:avLst/>
            <a:gdLst/>
            <a:ahLst/>
            <a:cxnLst/>
            <a:rect l="l" t="t" r="r" b="b"/>
            <a:pathLst>
              <a:path w="4841514" h="229972">
                <a:moveTo>
                  <a:pt x="0" y="0"/>
                </a:moveTo>
                <a:lnTo>
                  <a:pt x="4841515" y="0"/>
                </a:lnTo>
                <a:lnTo>
                  <a:pt x="4841515" y="229972"/>
                </a:lnTo>
                <a:lnTo>
                  <a:pt x="0" y="229972"/>
                </a:lnTo>
                <a:lnTo>
                  <a:pt x="0" y="0"/>
                </a:lnTo>
                <a:close/>
              </a:path>
            </a:pathLst>
          </a:custGeom>
          <a:blipFill>
            <a:blip r:embed="rId3">
              <a:alphaModFix amt="70000"/>
            </a:blip>
            <a:stretch>
              <a:fillRect/>
            </a:stretch>
          </a:blipFill>
        </p:spPr>
        <p:txBody>
          <a:bodyPr/>
          <a:lstStyle/>
          <a:p>
            <a:endParaRPr lang="bg-BG"/>
          </a:p>
        </p:txBody>
      </p:sp>
      <p:grpSp>
        <p:nvGrpSpPr>
          <p:cNvPr id="26" name="Group 26"/>
          <p:cNvGrpSpPr/>
          <p:nvPr/>
        </p:nvGrpSpPr>
        <p:grpSpPr>
          <a:xfrm rot="3220314">
            <a:off x="4752752" y="8373962"/>
            <a:ext cx="5493791" cy="929094"/>
            <a:chOff x="0" y="0"/>
            <a:chExt cx="1650564" cy="279139"/>
          </a:xfrm>
        </p:grpSpPr>
        <p:sp>
          <p:nvSpPr>
            <p:cNvPr id="27" name="Freeform 27"/>
            <p:cNvSpPr/>
            <p:nvPr/>
          </p:nvSpPr>
          <p:spPr>
            <a:xfrm>
              <a:off x="0" y="0"/>
              <a:ext cx="1650564" cy="279139"/>
            </a:xfrm>
            <a:custGeom>
              <a:avLst/>
              <a:gdLst/>
              <a:ahLst/>
              <a:cxnLst/>
              <a:rect l="l" t="t" r="r" b="b"/>
              <a:pathLst>
                <a:path w="1650564" h="279139">
                  <a:moveTo>
                    <a:pt x="203200" y="0"/>
                  </a:moveTo>
                  <a:lnTo>
                    <a:pt x="1650564" y="0"/>
                  </a:lnTo>
                  <a:lnTo>
                    <a:pt x="1447364" y="279139"/>
                  </a:lnTo>
                  <a:lnTo>
                    <a:pt x="0" y="279139"/>
                  </a:lnTo>
                  <a:lnTo>
                    <a:pt x="203200" y="0"/>
                  </a:lnTo>
                  <a:close/>
                </a:path>
              </a:pathLst>
            </a:custGeom>
            <a:solidFill>
              <a:srgbClr val="9BC0CA"/>
            </a:solidFill>
          </p:spPr>
          <p:txBody>
            <a:bodyPr/>
            <a:lstStyle/>
            <a:p>
              <a:endParaRPr lang="bg-BG"/>
            </a:p>
          </p:txBody>
        </p:sp>
        <p:sp>
          <p:nvSpPr>
            <p:cNvPr id="28" name="TextBox 28"/>
            <p:cNvSpPr txBox="1"/>
            <p:nvPr/>
          </p:nvSpPr>
          <p:spPr>
            <a:xfrm>
              <a:off x="101600" y="-57150"/>
              <a:ext cx="1447364" cy="336289"/>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rot="-3140910">
            <a:off x="404529" y="8766415"/>
            <a:ext cx="9453283" cy="1008385"/>
            <a:chOff x="0" y="0"/>
            <a:chExt cx="2448979" cy="261234"/>
          </a:xfrm>
        </p:grpSpPr>
        <p:sp>
          <p:nvSpPr>
            <p:cNvPr id="30" name="Freeform 30"/>
            <p:cNvSpPr/>
            <p:nvPr/>
          </p:nvSpPr>
          <p:spPr>
            <a:xfrm>
              <a:off x="0" y="0"/>
              <a:ext cx="2448979" cy="261234"/>
            </a:xfrm>
            <a:custGeom>
              <a:avLst/>
              <a:gdLst/>
              <a:ahLst/>
              <a:cxnLst/>
              <a:rect l="l" t="t" r="r" b="b"/>
              <a:pathLst>
                <a:path w="2448979" h="261234">
                  <a:moveTo>
                    <a:pt x="2245779" y="0"/>
                  </a:moveTo>
                  <a:lnTo>
                    <a:pt x="0" y="0"/>
                  </a:lnTo>
                  <a:lnTo>
                    <a:pt x="203200" y="261234"/>
                  </a:lnTo>
                  <a:lnTo>
                    <a:pt x="2448979" y="261234"/>
                  </a:lnTo>
                  <a:lnTo>
                    <a:pt x="2245779" y="0"/>
                  </a:lnTo>
                  <a:close/>
                </a:path>
              </a:pathLst>
            </a:custGeom>
            <a:solidFill>
              <a:srgbClr val="239ED9"/>
            </a:solidFill>
          </p:spPr>
          <p:txBody>
            <a:bodyPr/>
            <a:lstStyle/>
            <a:p>
              <a:endParaRPr lang="bg-BG"/>
            </a:p>
          </p:txBody>
        </p:sp>
        <p:sp>
          <p:nvSpPr>
            <p:cNvPr id="31" name="TextBox 31"/>
            <p:cNvSpPr txBox="1"/>
            <p:nvPr/>
          </p:nvSpPr>
          <p:spPr>
            <a:xfrm>
              <a:off x="101600" y="-57150"/>
              <a:ext cx="2245779" cy="318384"/>
            </a:xfrm>
            <a:prstGeom prst="rect">
              <a:avLst/>
            </a:prstGeom>
          </p:spPr>
          <p:txBody>
            <a:bodyPr lIns="50800" tIns="50800" rIns="50800" bIns="50800" rtlCol="0" anchor="ctr"/>
            <a:lstStyle/>
            <a:p>
              <a:pPr algn="ctr">
                <a:lnSpc>
                  <a:spcPts val="2659"/>
                </a:lnSpc>
              </a:pPr>
              <a:endParaRPr/>
            </a:p>
          </p:txBody>
        </p:sp>
      </p:grpSp>
      <p:sp>
        <p:nvSpPr>
          <p:cNvPr id="32" name="Freeform 32"/>
          <p:cNvSpPr/>
          <p:nvPr/>
        </p:nvSpPr>
        <p:spPr>
          <a:xfrm rot="3227801">
            <a:off x="1629251" y="1694836"/>
            <a:ext cx="7276226" cy="345621"/>
          </a:xfrm>
          <a:custGeom>
            <a:avLst/>
            <a:gdLst/>
            <a:ahLst/>
            <a:cxnLst/>
            <a:rect l="l" t="t" r="r" b="b"/>
            <a:pathLst>
              <a:path w="7276226" h="345621">
                <a:moveTo>
                  <a:pt x="0" y="0"/>
                </a:moveTo>
                <a:lnTo>
                  <a:pt x="7276225" y="0"/>
                </a:lnTo>
                <a:lnTo>
                  <a:pt x="7276225" y="345621"/>
                </a:lnTo>
                <a:lnTo>
                  <a:pt x="0" y="345621"/>
                </a:lnTo>
                <a:lnTo>
                  <a:pt x="0" y="0"/>
                </a:lnTo>
                <a:close/>
              </a:path>
            </a:pathLst>
          </a:custGeom>
          <a:blipFill>
            <a:blip r:embed="rId3">
              <a:alphaModFix amt="70000"/>
            </a:blip>
            <a:stretch>
              <a:fillRect/>
            </a:stretch>
          </a:blipFill>
        </p:spPr>
        <p:txBody>
          <a:bodyPr/>
          <a:lstStyle/>
          <a:p>
            <a:endParaRPr lang="bg-BG"/>
          </a:p>
        </p:txBody>
      </p:sp>
      <p:sp>
        <p:nvSpPr>
          <p:cNvPr id="33" name="Freeform 33"/>
          <p:cNvSpPr/>
          <p:nvPr/>
        </p:nvSpPr>
        <p:spPr>
          <a:xfrm rot="-3220336">
            <a:off x="654582" y="7879261"/>
            <a:ext cx="9848529" cy="467805"/>
          </a:xfrm>
          <a:custGeom>
            <a:avLst/>
            <a:gdLst/>
            <a:ahLst/>
            <a:cxnLst/>
            <a:rect l="l" t="t" r="r" b="b"/>
            <a:pathLst>
              <a:path w="9848529" h="467805">
                <a:moveTo>
                  <a:pt x="0" y="0"/>
                </a:moveTo>
                <a:lnTo>
                  <a:pt x="9848529" y="0"/>
                </a:lnTo>
                <a:lnTo>
                  <a:pt x="9848529" y="467806"/>
                </a:lnTo>
                <a:lnTo>
                  <a:pt x="0" y="467806"/>
                </a:lnTo>
                <a:lnTo>
                  <a:pt x="0" y="0"/>
                </a:lnTo>
                <a:close/>
              </a:path>
            </a:pathLst>
          </a:custGeom>
          <a:blipFill>
            <a:blip r:embed="rId3">
              <a:alphaModFix amt="70000"/>
            </a:blip>
            <a:stretch>
              <a:fillRect/>
            </a:stretch>
          </a:blipFill>
        </p:spPr>
        <p:txBody>
          <a:bodyPr/>
          <a:lstStyle/>
          <a:p>
            <a:endParaRPr lang="bg-BG"/>
          </a:p>
        </p:txBody>
      </p:sp>
      <p:grpSp>
        <p:nvGrpSpPr>
          <p:cNvPr id="34" name="Group 34"/>
          <p:cNvGrpSpPr/>
          <p:nvPr/>
        </p:nvGrpSpPr>
        <p:grpSpPr>
          <a:xfrm rot="3220314">
            <a:off x="1494287" y="744389"/>
            <a:ext cx="8169120" cy="1020910"/>
            <a:chOff x="0" y="0"/>
            <a:chExt cx="2233613" cy="279139"/>
          </a:xfrm>
        </p:grpSpPr>
        <p:sp>
          <p:nvSpPr>
            <p:cNvPr id="35" name="Freeform 35"/>
            <p:cNvSpPr/>
            <p:nvPr/>
          </p:nvSpPr>
          <p:spPr>
            <a:xfrm>
              <a:off x="0" y="0"/>
              <a:ext cx="2233613" cy="279139"/>
            </a:xfrm>
            <a:custGeom>
              <a:avLst/>
              <a:gdLst/>
              <a:ahLst/>
              <a:cxnLst/>
              <a:rect l="l" t="t" r="r" b="b"/>
              <a:pathLst>
                <a:path w="2233613" h="279139">
                  <a:moveTo>
                    <a:pt x="203200" y="0"/>
                  </a:moveTo>
                  <a:lnTo>
                    <a:pt x="2233613" y="0"/>
                  </a:lnTo>
                  <a:lnTo>
                    <a:pt x="2030413" y="279139"/>
                  </a:lnTo>
                  <a:lnTo>
                    <a:pt x="0" y="279139"/>
                  </a:lnTo>
                  <a:lnTo>
                    <a:pt x="203200" y="0"/>
                  </a:lnTo>
                  <a:close/>
                </a:path>
              </a:pathLst>
            </a:custGeom>
            <a:solidFill>
              <a:srgbClr val="9BC0CA"/>
            </a:solidFill>
          </p:spPr>
          <p:txBody>
            <a:bodyPr/>
            <a:lstStyle/>
            <a:p>
              <a:endParaRPr lang="bg-BG"/>
            </a:p>
          </p:txBody>
        </p:sp>
        <p:sp>
          <p:nvSpPr>
            <p:cNvPr id="36" name="TextBox 36"/>
            <p:cNvSpPr txBox="1"/>
            <p:nvPr/>
          </p:nvSpPr>
          <p:spPr>
            <a:xfrm>
              <a:off x="101600" y="-57150"/>
              <a:ext cx="2030413" cy="336289"/>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rot="-3140910">
            <a:off x="415814" y="7163378"/>
            <a:ext cx="9430714" cy="1005978"/>
            <a:chOff x="0" y="0"/>
            <a:chExt cx="2448979" cy="261234"/>
          </a:xfrm>
        </p:grpSpPr>
        <p:sp>
          <p:nvSpPr>
            <p:cNvPr id="38" name="Freeform 38"/>
            <p:cNvSpPr/>
            <p:nvPr/>
          </p:nvSpPr>
          <p:spPr>
            <a:xfrm>
              <a:off x="0" y="0"/>
              <a:ext cx="2448979" cy="261234"/>
            </a:xfrm>
            <a:custGeom>
              <a:avLst/>
              <a:gdLst/>
              <a:ahLst/>
              <a:cxnLst/>
              <a:rect l="l" t="t" r="r" b="b"/>
              <a:pathLst>
                <a:path w="2448979" h="261234">
                  <a:moveTo>
                    <a:pt x="2245779" y="0"/>
                  </a:moveTo>
                  <a:lnTo>
                    <a:pt x="0" y="0"/>
                  </a:lnTo>
                  <a:lnTo>
                    <a:pt x="203200" y="261234"/>
                  </a:lnTo>
                  <a:lnTo>
                    <a:pt x="2448979" y="261234"/>
                  </a:lnTo>
                  <a:lnTo>
                    <a:pt x="2245779" y="0"/>
                  </a:lnTo>
                  <a:close/>
                </a:path>
              </a:pathLst>
            </a:custGeom>
            <a:solidFill>
              <a:srgbClr val="9BC0CA"/>
            </a:solidFill>
          </p:spPr>
          <p:txBody>
            <a:bodyPr/>
            <a:lstStyle/>
            <a:p>
              <a:endParaRPr lang="bg-BG"/>
            </a:p>
          </p:txBody>
        </p:sp>
        <p:sp>
          <p:nvSpPr>
            <p:cNvPr id="39" name="TextBox 39"/>
            <p:cNvSpPr txBox="1"/>
            <p:nvPr/>
          </p:nvSpPr>
          <p:spPr>
            <a:xfrm>
              <a:off x="101600" y="-57150"/>
              <a:ext cx="2245779" cy="318384"/>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14269695" y="7156400"/>
            <a:ext cx="3167481" cy="2722054"/>
            <a:chOff x="0" y="0"/>
            <a:chExt cx="4223309" cy="3629406"/>
          </a:xfrm>
        </p:grpSpPr>
        <p:grpSp>
          <p:nvGrpSpPr>
            <p:cNvPr id="41" name="Group 41"/>
            <p:cNvGrpSpPr/>
            <p:nvPr/>
          </p:nvGrpSpPr>
          <p:grpSpPr>
            <a:xfrm>
              <a:off x="0" y="0"/>
              <a:ext cx="4223309" cy="3629406"/>
              <a:chOff x="0" y="0"/>
              <a:chExt cx="812800" cy="698500"/>
            </a:xfrm>
          </p:grpSpPr>
          <p:sp>
            <p:nvSpPr>
              <p:cNvPr id="42" name="Freeform 4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393939"/>
              </a:solidFill>
              <a:ln w="95250" cap="sq">
                <a:solidFill>
                  <a:srgbClr val="9BC0CA"/>
                </a:solidFill>
                <a:prstDash val="solid"/>
                <a:miter/>
              </a:ln>
            </p:spPr>
            <p:txBody>
              <a:bodyPr/>
              <a:lstStyle/>
              <a:p>
                <a:endParaRPr lang="bg-BG"/>
              </a:p>
            </p:txBody>
          </p:sp>
          <p:sp>
            <p:nvSpPr>
              <p:cNvPr id="43" name="TextBox 43"/>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44" name="Group 44"/>
            <p:cNvGrpSpPr>
              <a:grpSpLocks noChangeAspect="1"/>
            </p:cNvGrpSpPr>
            <p:nvPr/>
          </p:nvGrpSpPr>
          <p:grpSpPr>
            <a:xfrm>
              <a:off x="335761" y="276779"/>
              <a:ext cx="3551787" cy="3075847"/>
              <a:chOff x="0" y="0"/>
              <a:chExt cx="6350000" cy="5499100"/>
            </a:xfrm>
          </p:grpSpPr>
          <p:sp>
            <p:nvSpPr>
              <p:cNvPr id="45" name="Freeform 45"/>
              <p:cNvSpPr/>
              <p:nvPr/>
            </p:nvSpPr>
            <p:spPr>
              <a:xfrm>
                <a:off x="0" y="0"/>
                <a:ext cx="6350000" cy="5499100"/>
              </a:xfrm>
              <a:custGeom>
                <a:avLst/>
                <a:gdLst/>
                <a:ahLst/>
                <a:cxnLst/>
                <a:rect l="l" t="t" r="r" b="b"/>
                <a:pathLst>
                  <a:path w="6350000" h="5499100">
                    <a:moveTo>
                      <a:pt x="4762500" y="0"/>
                    </a:moveTo>
                    <a:lnTo>
                      <a:pt x="1587500" y="0"/>
                    </a:lnTo>
                    <a:lnTo>
                      <a:pt x="0" y="2749550"/>
                    </a:lnTo>
                    <a:lnTo>
                      <a:pt x="1587500" y="5499100"/>
                    </a:lnTo>
                    <a:lnTo>
                      <a:pt x="4762500" y="5499100"/>
                    </a:lnTo>
                    <a:lnTo>
                      <a:pt x="6350000" y="2749550"/>
                    </a:lnTo>
                    <a:close/>
                  </a:path>
                </a:pathLst>
              </a:custGeom>
              <a:blipFill>
                <a:blip r:embed="rId4"/>
                <a:stretch>
                  <a:fillRect l="-14990" r="-14990"/>
                </a:stretch>
              </a:blipFill>
            </p:spPr>
            <p:txBody>
              <a:bodyPr/>
              <a:lstStyle/>
              <a:p>
                <a:endParaRPr lang="bg-BG"/>
              </a:p>
            </p:txBody>
          </p:sp>
        </p:grpSp>
      </p:grpSp>
      <p:sp>
        <p:nvSpPr>
          <p:cNvPr id="46" name="TextBox 46"/>
          <p:cNvSpPr txBox="1"/>
          <p:nvPr/>
        </p:nvSpPr>
        <p:spPr>
          <a:xfrm>
            <a:off x="12048882" y="1028700"/>
            <a:ext cx="5210418" cy="698119"/>
          </a:xfrm>
          <a:prstGeom prst="rect">
            <a:avLst/>
          </a:prstGeom>
        </p:spPr>
        <p:txBody>
          <a:bodyPr lIns="0" tIns="0" rIns="0" bIns="0" rtlCol="0" anchor="t">
            <a:spAutoFit/>
          </a:bodyPr>
          <a:lstStyle/>
          <a:p>
            <a:pPr algn="r">
              <a:lnSpc>
                <a:spcPts val="5197"/>
              </a:lnSpc>
            </a:pPr>
            <a:r>
              <a:rPr lang="en-US" sz="4599" spc="-137">
                <a:solidFill>
                  <a:srgbClr val="000000"/>
                </a:solidFill>
                <a:latin typeface="Poppins Bold"/>
              </a:rPr>
              <a:t>BULGARIA</a:t>
            </a:r>
          </a:p>
        </p:txBody>
      </p:sp>
      <p:grpSp>
        <p:nvGrpSpPr>
          <p:cNvPr id="47" name="Group 47"/>
          <p:cNvGrpSpPr/>
          <p:nvPr/>
        </p:nvGrpSpPr>
        <p:grpSpPr>
          <a:xfrm>
            <a:off x="10840771" y="7156400"/>
            <a:ext cx="3167481" cy="2722054"/>
            <a:chOff x="0" y="0"/>
            <a:chExt cx="4223309" cy="3629406"/>
          </a:xfrm>
        </p:grpSpPr>
        <p:grpSp>
          <p:nvGrpSpPr>
            <p:cNvPr id="48" name="Group 48"/>
            <p:cNvGrpSpPr/>
            <p:nvPr/>
          </p:nvGrpSpPr>
          <p:grpSpPr>
            <a:xfrm>
              <a:off x="0" y="0"/>
              <a:ext cx="4223309" cy="3629406"/>
              <a:chOff x="0" y="0"/>
              <a:chExt cx="812800" cy="698500"/>
            </a:xfrm>
          </p:grpSpPr>
          <p:sp>
            <p:nvSpPr>
              <p:cNvPr id="49" name="Freeform 4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393939"/>
              </a:solidFill>
              <a:ln w="95250" cap="sq">
                <a:solidFill>
                  <a:srgbClr val="9BC0CA"/>
                </a:solidFill>
                <a:prstDash val="solid"/>
                <a:miter/>
              </a:ln>
            </p:spPr>
            <p:txBody>
              <a:bodyPr/>
              <a:lstStyle/>
              <a:p>
                <a:endParaRPr lang="bg-BG"/>
              </a:p>
            </p:txBody>
          </p:sp>
          <p:sp>
            <p:nvSpPr>
              <p:cNvPr id="50" name="TextBox 50"/>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51" name="Group 51"/>
            <p:cNvGrpSpPr>
              <a:grpSpLocks noChangeAspect="1"/>
            </p:cNvGrpSpPr>
            <p:nvPr/>
          </p:nvGrpSpPr>
          <p:grpSpPr>
            <a:xfrm>
              <a:off x="335761" y="276779"/>
              <a:ext cx="3551787" cy="3075847"/>
              <a:chOff x="0" y="0"/>
              <a:chExt cx="6350000" cy="5499100"/>
            </a:xfrm>
          </p:grpSpPr>
          <p:sp>
            <p:nvSpPr>
              <p:cNvPr id="52" name="Freeform 52"/>
              <p:cNvSpPr/>
              <p:nvPr/>
            </p:nvSpPr>
            <p:spPr>
              <a:xfrm>
                <a:off x="0" y="0"/>
                <a:ext cx="6350000" cy="5499100"/>
              </a:xfrm>
              <a:custGeom>
                <a:avLst/>
                <a:gdLst/>
                <a:ahLst/>
                <a:cxnLst/>
                <a:rect l="l" t="t" r="r" b="b"/>
                <a:pathLst>
                  <a:path w="6350000" h="5499100">
                    <a:moveTo>
                      <a:pt x="4762500" y="0"/>
                    </a:moveTo>
                    <a:lnTo>
                      <a:pt x="1587500" y="0"/>
                    </a:lnTo>
                    <a:lnTo>
                      <a:pt x="0" y="2749550"/>
                    </a:lnTo>
                    <a:lnTo>
                      <a:pt x="1587500" y="5499100"/>
                    </a:lnTo>
                    <a:lnTo>
                      <a:pt x="4762500" y="5499100"/>
                    </a:lnTo>
                    <a:lnTo>
                      <a:pt x="6350000" y="2749550"/>
                    </a:lnTo>
                    <a:close/>
                  </a:path>
                </a:pathLst>
              </a:custGeom>
              <a:blipFill>
                <a:blip r:embed="rId5"/>
                <a:stretch>
                  <a:fillRect l="-14990" r="-14990"/>
                </a:stretch>
              </a:blipFill>
            </p:spPr>
            <p:txBody>
              <a:bodyPr/>
              <a:lstStyle/>
              <a:p>
                <a:endParaRPr lang="bg-BG"/>
              </a:p>
            </p:txBody>
          </p:sp>
        </p:grpSp>
      </p:grpSp>
      <p:sp>
        <p:nvSpPr>
          <p:cNvPr id="53" name="TextBox 53"/>
          <p:cNvSpPr txBox="1"/>
          <p:nvPr/>
        </p:nvSpPr>
        <p:spPr>
          <a:xfrm>
            <a:off x="9026481" y="2105610"/>
            <a:ext cx="8410696" cy="4136390"/>
          </a:xfrm>
          <a:prstGeom prst="rect">
            <a:avLst/>
          </a:prstGeom>
        </p:spPr>
        <p:txBody>
          <a:bodyPr lIns="0" tIns="0" rIns="0" bIns="0" rtlCol="0" anchor="t">
            <a:spAutoFit/>
          </a:bodyPr>
          <a:lstStyle/>
          <a:p>
            <a:pPr algn="just">
              <a:lnSpc>
                <a:spcPts val="3639"/>
              </a:lnSpc>
            </a:pPr>
            <a:r>
              <a:rPr lang="en-US" sz="2799" dirty="0">
                <a:solidFill>
                  <a:srgbClr val="000000"/>
                </a:solidFill>
                <a:latin typeface="Poppins"/>
              </a:rPr>
              <a:t>Bulgaria is a country in Southeast Europe. Located west of the Black Sea and south of the Danube river, Bulgaria is bordered by Romania to the north, Serbia and North Macedonia to the west, Greece and Turkey to the south.</a:t>
            </a:r>
          </a:p>
          <a:p>
            <a:pPr algn="just">
              <a:lnSpc>
                <a:spcPts val="3639"/>
              </a:lnSpc>
            </a:pPr>
            <a:r>
              <a:rPr lang="en-US" sz="2799" dirty="0">
                <a:solidFill>
                  <a:srgbClr val="000000"/>
                </a:solidFill>
                <a:latin typeface="Poppins"/>
              </a:rPr>
              <a:t>Sofia is the capital and the largest city. The city also hosts 23 of Bulgaria's 51 higher education establishments and more than 105,000 university students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2364" y="9979204"/>
            <a:ext cx="21354623" cy="2652117"/>
            <a:chOff x="0" y="0"/>
            <a:chExt cx="5624263" cy="698500"/>
          </a:xfrm>
        </p:grpSpPr>
        <p:sp>
          <p:nvSpPr>
            <p:cNvPr id="3" name="Freeform 3"/>
            <p:cNvSpPr/>
            <p:nvPr/>
          </p:nvSpPr>
          <p:spPr>
            <a:xfrm>
              <a:off x="0" y="0"/>
              <a:ext cx="5624263" cy="698500"/>
            </a:xfrm>
            <a:custGeom>
              <a:avLst/>
              <a:gdLst/>
              <a:ahLst/>
              <a:cxnLst/>
              <a:rect l="l" t="t" r="r" b="b"/>
              <a:pathLst>
                <a:path w="5624263" h="698500">
                  <a:moveTo>
                    <a:pt x="5624263" y="349250"/>
                  </a:moveTo>
                  <a:lnTo>
                    <a:pt x="5421063" y="698500"/>
                  </a:lnTo>
                  <a:lnTo>
                    <a:pt x="203200" y="698500"/>
                  </a:lnTo>
                  <a:lnTo>
                    <a:pt x="0" y="349250"/>
                  </a:lnTo>
                  <a:lnTo>
                    <a:pt x="203200" y="0"/>
                  </a:lnTo>
                  <a:lnTo>
                    <a:pt x="5421063" y="0"/>
                  </a:lnTo>
                  <a:lnTo>
                    <a:pt x="5624263" y="349250"/>
                  </a:lnTo>
                  <a:close/>
                </a:path>
              </a:pathLst>
            </a:custGeom>
            <a:solidFill>
              <a:srgbClr val="393939"/>
            </a:solidFill>
          </p:spPr>
          <p:txBody>
            <a:bodyPr/>
            <a:lstStyle/>
            <a:p>
              <a:endParaRPr lang="bg-BG"/>
            </a:p>
          </p:txBody>
        </p:sp>
        <p:sp>
          <p:nvSpPr>
            <p:cNvPr id="4" name="TextBox 4"/>
            <p:cNvSpPr txBox="1"/>
            <p:nvPr/>
          </p:nvSpPr>
          <p:spPr>
            <a:xfrm>
              <a:off x="114300" y="-57150"/>
              <a:ext cx="5395663" cy="7556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81160" y="9979204"/>
            <a:ext cx="11022791" cy="2652117"/>
            <a:chOff x="0" y="0"/>
            <a:chExt cx="2903122" cy="698500"/>
          </a:xfrm>
        </p:grpSpPr>
        <p:sp>
          <p:nvSpPr>
            <p:cNvPr id="6" name="Freeform 6"/>
            <p:cNvSpPr/>
            <p:nvPr/>
          </p:nvSpPr>
          <p:spPr>
            <a:xfrm>
              <a:off x="0" y="0"/>
              <a:ext cx="2903122" cy="698500"/>
            </a:xfrm>
            <a:custGeom>
              <a:avLst/>
              <a:gdLst/>
              <a:ahLst/>
              <a:cxnLst/>
              <a:rect l="l" t="t" r="r" b="b"/>
              <a:pathLst>
                <a:path w="2903122" h="698500">
                  <a:moveTo>
                    <a:pt x="2903122" y="349250"/>
                  </a:moveTo>
                  <a:lnTo>
                    <a:pt x="2699922" y="698500"/>
                  </a:lnTo>
                  <a:lnTo>
                    <a:pt x="203200" y="698500"/>
                  </a:lnTo>
                  <a:lnTo>
                    <a:pt x="0" y="349250"/>
                  </a:lnTo>
                  <a:lnTo>
                    <a:pt x="203200" y="0"/>
                  </a:lnTo>
                  <a:lnTo>
                    <a:pt x="2699922" y="0"/>
                  </a:lnTo>
                  <a:lnTo>
                    <a:pt x="2903122" y="349250"/>
                  </a:lnTo>
                  <a:close/>
                </a:path>
              </a:pathLst>
            </a:custGeom>
            <a:solidFill>
              <a:srgbClr val="239ED9"/>
            </a:solidFill>
          </p:spPr>
          <p:txBody>
            <a:bodyPr/>
            <a:lstStyle/>
            <a:p>
              <a:endParaRPr lang="bg-BG"/>
            </a:p>
          </p:txBody>
        </p:sp>
        <p:sp>
          <p:nvSpPr>
            <p:cNvPr id="7" name="TextBox 7"/>
            <p:cNvSpPr txBox="1"/>
            <p:nvPr/>
          </p:nvSpPr>
          <p:spPr>
            <a:xfrm>
              <a:off x="114300" y="-57150"/>
              <a:ext cx="2674522" cy="7556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363919" y="9979204"/>
            <a:ext cx="8400463" cy="2652117"/>
            <a:chOff x="0" y="0"/>
            <a:chExt cx="2212468" cy="698500"/>
          </a:xfrm>
        </p:grpSpPr>
        <p:sp>
          <p:nvSpPr>
            <p:cNvPr id="9" name="Freeform 9"/>
            <p:cNvSpPr/>
            <p:nvPr/>
          </p:nvSpPr>
          <p:spPr>
            <a:xfrm>
              <a:off x="0" y="0"/>
              <a:ext cx="2212468" cy="698500"/>
            </a:xfrm>
            <a:custGeom>
              <a:avLst/>
              <a:gdLst/>
              <a:ahLst/>
              <a:cxnLst/>
              <a:rect l="l" t="t" r="r" b="b"/>
              <a:pathLst>
                <a:path w="2212468" h="698500">
                  <a:moveTo>
                    <a:pt x="2212468" y="349250"/>
                  </a:moveTo>
                  <a:lnTo>
                    <a:pt x="2009268" y="698500"/>
                  </a:lnTo>
                  <a:lnTo>
                    <a:pt x="203200" y="698500"/>
                  </a:lnTo>
                  <a:lnTo>
                    <a:pt x="0" y="349250"/>
                  </a:lnTo>
                  <a:lnTo>
                    <a:pt x="203200" y="0"/>
                  </a:lnTo>
                  <a:lnTo>
                    <a:pt x="2009268" y="0"/>
                  </a:lnTo>
                  <a:lnTo>
                    <a:pt x="2212468" y="349250"/>
                  </a:lnTo>
                  <a:close/>
                </a:path>
              </a:pathLst>
            </a:custGeom>
            <a:solidFill>
              <a:srgbClr val="9BC0CA"/>
            </a:solidFill>
          </p:spPr>
          <p:txBody>
            <a:bodyPr/>
            <a:lstStyle/>
            <a:p>
              <a:endParaRPr lang="bg-BG"/>
            </a:p>
          </p:txBody>
        </p:sp>
        <p:sp>
          <p:nvSpPr>
            <p:cNvPr id="10" name="TextBox 10"/>
            <p:cNvSpPr txBox="1"/>
            <p:nvPr/>
          </p:nvSpPr>
          <p:spPr>
            <a:xfrm>
              <a:off x="114300" y="-57150"/>
              <a:ext cx="1983868" cy="7556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0107" y="-2653476"/>
            <a:ext cx="2795016"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2" name="Freeform 12"/>
          <p:cNvSpPr/>
          <p:nvPr/>
        </p:nvSpPr>
        <p:spPr>
          <a:xfrm flipH="1">
            <a:off x="15861792" y="-2653476"/>
            <a:ext cx="2795016" cy="4991100"/>
          </a:xfrm>
          <a:custGeom>
            <a:avLst/>
            <a:gdLst/>
            <a:ahLst/>
            <a:cxnLst/>
            <a:rect l="l" t="t" r="r" b="b"/>
            <a:pathLst>
              <a:path w="2795016" h="4991100">
                <a:moveTo>
                  <a:pt x="2795016" y="0"/>
                </a:moveTo>
                <a:lnTo>
                  <a:pt x="0" y="0"/>
                </a:lnTo>
                <a:lnTo>
                  <a:pt x="0" y="4991100"/>
                </a:lnTo>
                <a:lnTo>
                  <a:pt x="2795016" y="4991100"/>
                </a:lnTo>
                <a:lnTo>
                  <a:pt x="279501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3" name="Freeform 13"/>
          <p:cNvSpPr/>
          <p:nvPr/>
        </p:nvSpPr>
        <p:spPr>
          <a:xfrm>
            <a:off x="1028700" y="4281990"/>
            <a:ext cx="9567551" cy="5432238"/>
          </a:xfrm>
          <a:custGeom>
            <a:avLst/>
            <a:gdLst/>
            <a:ahLst/>
            <a:cxnLst/>
            <a:rect l="l" t="t" r="r" b="b"/>
            <a:pathLst>
              <a:path w="9567551" h="5432238">
                <a:moveTo>
                  <a:pt x="0" y="0"/>
                </a:moveTo>
                <a:lnTo>
                  <a:pt x="9567551" y="0"/>
                </a:lnTo>
                <a:lnTo>
                  <a:pt x="9567551" y="5432239"/>
                </a:lnTo>
                <a:lnTo>
                  <a:pt x="0" y="5432239"/>
                </a:lnTo>
                <a:lnTo>
                  <a:pt x="0" y="0"/>
                </a:lnTo>
                <a:close/>
              </a:path>
            </a:pathLst>
          </a:custGeom>
          <a:blipFill>
            <a:blip r:embed="rId4"/>
            <a:stretch>
              <a:fillRect t="-6931" b="-6931"/>
            </a:stretch>
          </a:blipFill>
        </p:spPr>
        <p:txBody>
          <a:bodyPr/>
          <a:lstStyle/>
          <a:p>
            <a:endParaRPr lang="bg-BG"/>
          </a:p>
        </p:txBody>
      </p:sp>
      <p:sp>
        <p:nvSpPr>
          <p:cNvPr id="14" name="Freeform 14"/>
          <p:cNvSpPr/>
          <p:nvPr/>
        </p:nvSpPr>
        <p:spPr>
          <a:xfrm>
            <a:off x="1028700" y="1690271"/>
            <a:ext cx="9567551" cy="2326744"/>
          </a:xfrm>
          <a:custGeom>
            <a:avLst/>
            <a:gdLst/>
            <a:ahLst/>
            <a:cxnLst/>
            <a:rect l="l" t="t" r="r" b="b"/>
            <a:pathLst>
              <a:path w="9567551" h="2326744">
                <a:moveTo>
                  <a:pt x="0" y="0"/>
                </a:moveTo>
                <a:lnTo>
                  <a:pt x="9567551" y="0"/>
                </a:lnTo>
                <a:lnTo>
                  <a:pt x="9567551" y="2326744"/>
                </a:lnTo>
                <a:lnTo>
                  <a:pt x="0" y="2326744"/>
                </a:lnTo>
                <a:lnTo>
                  <a:pt x="0" y="0"/>
                </a:lnTo>
                <a:close/>
              </a:path>
            </a:pathLst>
          </a:custGeom>
          <a:blipFill>
            <a:blip r:embed="rId5"/>
            <a:stretch>
              <a:fillRect l="-9166" t="-29692" b="-84373"/>
            </a:stretch>
          </a:blipFill>
        </p:spPr>
        <p:txBody>
          <a:bodyPr/>
          <a:lstStyle/>
          <a:p>
            <a:endParaRPr lang="bg-BG"/>
          </a:p>
        </p:txBody>
      </p:sp>
      <p:sp>
        <p:nvSpPr>
          <p:cNvPr id="15" name="Freeform 15"/>
          <p:cNvSpPr/>
          <p:nvPr/>
        </p:nvSpPr>
        <p:spPr>
          <a:xfrm>
            <a:off x="11256488" y="4479676"/>
            <a:ext cx="6002812" cy="2868705"/>
          </a:xfrm>
          <a:custGeom>
            <a:avLst/>
            <a:gdLst/>
            <a:ahLst/>
            <a:cxnLst/>
            <a:rect l="l" t="t" r="r" b="b"/>
            <a:pathLst>
              <a:path w="6002812" h="2868705">
                <a:moveTo>
                  <a:pt x="0" y="0"/>
                </a:moveTo>
                <a:lnTo>
                  <a:pt x="6002812" y="0"/>
                </a:lnTo>
                <a:lnTo>
                  <a:pt x="6002812" y="2868705"/>
                </a:lnTo>
                <a:lnTo>
                  <a:pt x="0" y="2868705"/>
                </a:lnTo>
                <a:lnTo>
                  <a:pt x="0" y="0"/>
                </a:lnTo>
                <a:close/>
              </a:path>
            </a:pathLst>
          </a:custGeom>
          <a:blipFill>
            <a:blip r:embed="rId6"/>
            <a:stretch>
              <a:fillRect t="-4364"/>
            </a:stretch>
          </a:blipFill>
        </p:spPr>
        <p:txBody>
          <a:bodyPr/>
          <a:lstStyle/>
          <a:p>
            <a:endParaRPr lang="bg-BG"/>
          </a:p>
        </p:txBody>
      </p:sp>
      <p:sp>
        <p:nvSpPr>
          <p:cNvPr id="16" name="Freeform 16"/>
          <p:cNvSpPr/>
          <p:nvPr/>
        </p:nvSpPr>
        <p:spPr>
          <a:xfrm>
            <a:off x="11256488" y="1678834"/>
            <a:ext cx="6002812" cy="2648442"/>
          </a:xfrm>
          <a:custGeom>
            <a:avLst/>
            <a:gdLst/>
            <a:ahLst/>
            <a:cxnLst/>
            <a:rect l="l" t="t" r="r" b="b"/>
            <a:pathLst>
              <a:path w="6002812" h="2648442">
                <a:moveTo>
                  <a:pt x="0" y="0"/>
                </a:moveTo>
                <a:lnTo>
                  <a:pt x="6002812" y="0"/>
                </a:lnTo>
                <a:lnTo>
                  <a:pt x="6002812" y="2648442"/>
                </a:lnTo>
                <a:lnTo>
                  <a:pt x="0" y="2648442"/>
                </a:lnTo>
                <a:lnTo>
                  <a:pt x="0" y="0"/>
                </a:lnTo>
                <a:close/>
              </a:path>
            </a:pathLst>
          </a:custGeom>
          <a:blipFill>
            <a:blip r:embed="rId7"/>
            <a:stretch>
              <a:fillRect l="-2566" t="-17432" r="-6990" b="-18364"/>
            </a:stretch>
          </a:blipFill>
        </p:spPr>
        <p:txBody>
          <a:bodyPr/>
          <a:lstStyle/>
          <a:p>
            <a:endParaRPr lang="bg-BG"/>
          </a:p>
        </p:txBody>
      </p:sp>
      <p:sp>
        <p:nvSpPr>
          <p:cNvPr id="17" name="Freeform 17"/>
          <p:cNvSpPr/>
          <p:nvPr/>
        </p:nvSpPr>
        <p:spPr>
          <a:xfrm>
            <a:off x="11256488" y="7425493"/>
            <a:ext cx="6002812" cy="2334021"/>
          </a:xfrm>
          <a:custGeom>
            <a:avLst/>
            <a:gdLst/>
            <a:ahLst/>
            <a:cxnLst/>
            <a:rect l="l" t="t" r="r" b="b"/>
            <a:pathLst>
              <a:path w="6002812" h="2334021">
                <a:moveTo>
                  <a:pt x="0" y="0"/>
                </a:moveTo>
                <a:lnTo>
                  <a:pt x="6002812" y="0"/>
                </a:lnTo>
                <a:lnTo>
                  <a:pt x="6002812" y="2334021"/>
                </a:lnTo>
                <a:lnTo>
                  <a:pt x="0" y="2334021"/>
                </a:lnTo>
                <a:lnTo>
                  <a:pt x="0" y="0"/>
                </a:lnTo>
                <a:close/>
              </a:path>
            </a:pathLst>
          </a:custGeom>
          <a:blipFill>
            <a:blip r:embed="rId8"/>
            <a:stretch>
              <a:fillRect t="-23100" b="-16102"/>
            </a:stretch>
          </a:blipFill>
        </p:spPr>
        <p:txBody>
          <a:bodyPr/>
          <a:lstStyle/>
          <a:p>
            <a:endParaRPr lang="bg-BG"/>
          </a:p>
        </p:txBody>
      </p:sp>
      <p:sp>
        <p:nvSpPr>
          <p:cNvPr id="18" name="TextBox 18"/>
          <p:cNvSpPr txBox="1"/>
          <p:nvPr/>
        </p:nvSpPr>
        <p:spPr>
          <a:xfrm>
            <a:off x="2510454" y="711639"/>
            <a:ext cx="13267091" cy="713657"/>
          </a:xfrm>
          <a:prstGeom prst="rect">
            <a:avLst/>
          </a:prstGeom>
        </p:spPr>
        <p:txBody>
          <a:bodyPr wrap="square" lIns="0" tIns="0" rIns="0" bIns="0" rtlCol="0" anchor="t">
            <a:spAutoFit/>
          </a:bodyPr>
          <a:lstStyle/>
          <a:p>
            <a:pPr algn="ctr">
              <a:lnSpc>
                <a:spcPts val="2704"/>
              </a:lnSpc>
            </a:pPr>
            <a:r>
              <a:rPr lang="en-US" sz="3000" dirty="0">
                <a:solidFill>
                  <a:srgbClr val="000000"/>
                </a:solidFill>
                <a:latin typeface="Poppins Bold"/>
              </a:rPr>
              <a:t>Sports show – students demonstrate all sports skills in a spectacular performance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825068" y="-56090"/>
            <a:ext cx="7516417" cy="10470136"/>
            <a:chOff x="0" y="0"/>
            <a:chExt cx="23248112" cy="31814478"/>
          </a:xfrm>
        </p:grpSpPr>
        <p:sp>
          <p:nvSpPr>
            <p:cNvPr id="3" name="Freeform 3"/>
            <p:cNvSpPr/>
            <p:nvPr/>
          </p:nvSpPr>
          <p:spPr>
            <a:xfrm>
              <a:off x="0" y="0"/>
              <a:ext cx="23248113" cy="31814517"/>
            </a:xfrm>
            <a:custGeom>
              <a:avLst/>
              <a:gdLst/>
              <a:ahLst/>
              <a:cxnLst/>
              <a:rect l="l" t="t" r="r" b="b"/>
              <a:pathLst>
                <a:path w="23248113" h="31814517">
                  <a:moveTo>
                    <a:pt x="10775061" y="0"/>
                  </a:moveTo>
                  <a:lnTo>
                    <a:pt x="0" y="14652625"/>
                  </a:lnTo>
                  <a:lnTo>
                    <a:pt x="13368910" y="31814517"/>
                  </a:lnTo>
                  <a:lnTo>
                    <a:pt x="23248113" y="31814517"/>
                  </a:lnTo>
                  <a:lnTo>
                    <a:pt x="23248113" y="0"/>
                  </a:lnTo>
                  <a:close/>
                </a:path>
              </a:pathLst>
            </a:custGeom>
            <a:blipFill>
              <a:blip r:embed="rId2"/>
              <a:stretch>
                <a:fillRect l="-71335" r="-73774" b="-19407"/>
              </a:stretch>
            </a:blipFill>
          </p:spPr>
          <p:txBody>
            <a:bodyPr/>
            <a:lstStyle/>
            <a:p>
              <a:endParaRPr lang="bg-BG"/>
            </a:p>
          </p:txBody>
        </p:sp>
      </p:grpSp>
      <p:grpSp>
        <p:nvGrpSpPr>
          <p:cNvPr id="4" name="Group 4"/>
          <p:cNvGrpSpPr/>
          <p:nvPr/>
        </p:nvGrpSpPr>
        <p:grpSpPr>
          <a:xfrm>
            <a:off x="8401500" y="7301397"/>
            <a:ext cx="4684928" cy="3005481"/>
            <a:chOff x="0" y="0"/>
            <a:chExt cx="1108615" cy="711200"/>
          </a:xfrm>
        </p:grpSpPr>
        <p:sp>
          <p:nvSpPr>
            <p:cNvPr id="5" name="Freeform 5"/>
            <p:cNvSpPr/>
            <p:nvPr/>
          </p:nvSpPr>
          <p:spPr>
            <a:xfrm>
              <a:off x="0" y="0"/>
              <a:ext cx="1108615" cy="711200"/>
            </a:xfrm>
            <a:custGeom>
              <a:avLst/>
              <a:gdLst/>
              <a:ahLst/>
              <a:cxnLst/>
              <a:rect l="l" t="t" r="r" b="b"/>
              <a:pathLst>
                <a:path w="1108615" h="711200">
                  <a:moveTo>
                    <a:pt x="554307" y="0"/>
                  </a:moveTo>
                  <a:lnTo>
                    <a:pt x="1108615" y="711200"/>
                  </a:lnTo>
                  <a:lnTo>
                    <a:pt x="0" y="711200"/>
                  </a:lnTo>
                  <a:lnTo>
                    <a:pt x="554307" y="0"/>
                  </a:lnTo>
                  <a:close/>
                </a:path>
              </a:pathLst>
            </a:custGeom>
            <a:solidFill>
              <a:srgbClr val="393939"/>
            </a:solidFill>
          </p:spPr>
          <p:txBody>
            <a:bodyPr/>
            <a:lstStyle/>
            <a:p>
              <a:endParaRPr lang="bg-BG"/>
            </a:p>
          </p:txBody>
        </p:sp>
        <p:sp>
          <p:nvSpPr>
            <p:cNvPr id="6" name="TextBox 6"/>
            <p:cNvSpPr txBox="1"/>
            <p:nvPr/>
          </p:nvSpPr>
          <p:spPr>
            <a:xfrm>
              <a:off x="127000" y="273050"/>
              <a:ext cx="854615" cy="3873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10800000">
            <a:off x="9558662" y="-751515"/>
            <a:ext cx="4209272" cy="2700338"/>
            <a:chOff x="0" y="0"/>
            <a:chExt cx="1108615" cy="711200"/>
          </a:xfrm>
        </p:grpSpPr>
        <p:sp>
          <p:nvSpPr>
            <p:cNvPr id="8" name="Freeform 8"/>
            <p:cNvSpPr/>
            <p:nvPr/>
          </p:nvSpPr>
          <p:spPr>
            <a:xfrm>
              <a:off x="0" y="0"/>
              <a:ext cx="1108615" cy="711200"/>
            </a:xfrm>
            <a:custGeom>
              <a:avLst/>
              <a:gdLst/>
              <a:ahLst/>
              <a:cxnLst/>
              <a:rect l="l" t="t" r="r" b="b"/>
              <a:pathLst>
                <a:path w="1108615" h="711200">
                  <a:moveTo>
                    <a:pt x="554307" y="0"/>
                  </a:moveTo>
                  <a:lnTo>
                    <a:pt x="1108615" y="711200"/>
                  </a:lnTo>
                  <a:lnTo>
                    <a:pt x="0" y="711200"/>
                  </a:lnTo>
                  <a:lnTo>
                    <a:pt x="554307" y="0"/>
                  </a:lnTo>
                  <a:close/>
                </a:path>
              </a:pathLst>
            </a:custGeom>
            <a:solidFill>
              <a:srgbClr val="393939"/>
            </a:solidFill>
          </p:spPr>
          <p:txBody>
            <a:bodyPr/>
            <a:lstStyle/>
            <a:p>
              <a:endParaRPr lang="bg-BG"/>
            </a:p>
          </p:txBody>
        </p:sp>
        <p:sp>
          <p:nvSpPr>
            <p:cNvPr id="9" name="TextBox 9"/>
            <p:cNvSpPr txBox="1"/>
            <p:nvPr/>
          </p:nvSpPr>
          <p:spPr>
            <a:xfrm>
              <a:off x="127000" y="273050"/>
              <a:ext cx="854615" cy="38735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3254127">
            <a:off x="8485380" y="8710963"/>
            <a:ext cx="3847506" cy="182757"/>
          </a:xfrm>
          <a:custGeom>
            <a:avLst/>
            <a:gdLst/>
            <a:ahLst/>
            <a:cxnLst/>
            <a:rect l="l" t="t" r="r" b="b"/>
            <a:pathLst>
              <a:path w="3847506" h="182757">
                <a:moveTo>
                  <a:pt x="0" y="0"/>
                </a:moveTo>
                <a:lnTo>
                  <a:pt x="3847506" y="0"/>
                </a:lnTo>
                <a:lnTo>
                  <a:pt x="3847506" y="182756"/>
                </a:lnTo>
                <a:lnTo>
                  <a:pt x="0" y="182756"/>
                </a:lnTo>
                <a:lnTo>
                  <a:pt x="0" y="0"/>
                </a:lnTo>
                <a:close/>
              </a:path>
            </a:pathLst>
          </a:custGeom>
          <a:blipFill>
            <a:blip r:embed="rId3">
              <a:alphaModFix amt="70000"/>
            </a:blip>
            <a:stretch>
              <a:fillRect/>
            </a:stretch>
          </a:blipFill>
        </p:spPr>
        <p:txBody>
          <a:bodyPr/>
          <a:lstStyle/>
          <a:p>
            <a:endParaRPr lang="bg-BG"/>
          </a:p>
        </p:txBody>
      </p:sp>
      <p:sp>
        <p:nvSpPr>
          <p:cNvPr id="11" name="Freeform 11"/>
          <p:cNvSpPr/>
          <p:nvPr/>
        </p:nvSpPr>
        <p:spPr>
          <a:xfrm rot="-7711677">
            <a:off x="9042746" y="295565"/>
            <a:ext cx="3847506" cy="182757"/>
          </a:xfrm>
          <a:custGeom>
            <a:avLst/>
            <a:gdLst/>
            <a:ahLst/>
            <a:cxnLst/>
            <a:rect l="l" t="t" r="r" b="b"/>
            <a:pathLst>
              <a:path w="3847506" h="182757">
                <a:moveTo>
                  <a:pt x="0" y="0"/>
                </a:moveTo>
                <a:lnTo>
                  <a:pt x="3847505" y="0"/>
                </a:lnTo>
                <a:lnTo>
                  <a:pt x="3847505" y="182756"/>
                </a:lnTo>
                <a:lnTo>
                  <a:pt x="0" y="182756"/>
                </a:lnTo>
                <a:lnTo>
                  <a:pt x="0" y="0"/>
                </a:lnTo>
                <a:close/>
              </a:path>
            </a:pathLst>
          </a:custGeom>
          <a:blipFill>
            <a:blip r:embed="rId3">
              <a:alphaModFix amt="70000"/>
            </a:blip>
            <a:stretch>
              <a:fillRect/>
            </a:stretch>
          </a:blipFill>
        </p:spPr>
        <p:txBody>
          <a:bodyPr/>
          <a:lstStyle/>
          <a:p>
            <a:endParaRPr lang="bg-BG"/>
          </a:p>
        </p:txBody>
      </p:sp>
      <p:grpSp>
        <p:nvGrpSpPr>
          <p:cNvPr id="12" name="Group 12"/>
          <p:cNvGrpSpPr/>
          <p:nvPr/>
        </p:nvGrpSpPr>
        <p:grpSpPr>
          <a:xfrm rot="-3233192">
            <a:off x="7853560" y="8702716"/>
            <a:ext cx="3959087" cy="583251"/>
            <a:chOff x="0" y="0"/>
            <a:chExt cx="1807584" cy="266293"/>
          </a:xfrm>
        </p:grpSpPr>
        <p:sp>
          <p:nvSpPr>
            <p:cNvPr id="13" name="Freeform 13"/>
            <p:cNvSpPr/>
            <p:nvPr/>
          </p:nvSpPr>
          <p:spPr>
            <a:xfrm>
              <a:off x="0" y="0"/>
              <a:ext cx="1807584" cy="266293"/>
            </a:xfrm>
            <a:custGeom>
              <a:avLst/>
              <a:gdLst/>
              <a:ahLst/>
              <a:cxnLst/>
              <a:rect l="l" t="t" r="r" b="b"/>
              <a:pathLst>
                <a:path w="1807584" h="266293">
                  <a:moveTo>
                    <a:pt x="1604384" y="0"/>
                  </a:moveTo>
                  <a:lnTo>
                    <a:pt x="0" y="0"/>
                  </a:lnTo>
                  <a:lnTo>
                    <a:pt x="203200" y="266293"/>
                  </a:lnTo>
                  <a:lnTo>
                    <a:pt x="1807584" y="266293"/>
                  </a:lnTo>
                  <a:lnTo>
                    <a:pt x="1604384" y="0"/>
                  </a:lnTo>
                  <a:close/>
                </a:path>
              </a:pathLst>
            </a:custGeom>
            <a:solidFill>
              <a:srgbClr val="239ED9"/>
            </a:solidFill>
          </p:spPr>
          <p:txBody>
            <a:bodyPr/>
            <a:lstStyle/>
            <a:p>
              <a:endParaRPr lang="bg-BG"/>
            </a:p>
          </p:txBody>
        </p:sp>
        <p:sp>
          <p:nvSpPr>
            <p:cNvPr id="14" name="TextBox 14"/>
            <p:cNvSpPr txBox="1"/>
            <p:nvPr/>
          </p:nvSpPr>
          <p:spPr>
            <a:xfrm>
              <a:off x="101600" y="-57150"/>
              <a:ext cx="1604384" cy="323443"/>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7675271">
            <a:off x="8845525" y="449159"/>
            <a:ext cx="3959087" cy="583251"/>
            <a:chOff x="0" y="0"/>
            <a:chExt cx="1807584" cy="266293"/>
          </a:xfrm>
        </p:grpSpPr>
        <p:sp>
          <p:nvSpPr>
            <p:cNvPr id="16" name="Freeform 16"/>
            <p:cNvSpPr/>
            <p:nvPr/>
          </p:nvSpPr>
          <p:spPr>
            <a:xfrm>
              <a:off x="0" y="0"/>
              <a:ext cx="1807584" cy="266293"/>
            </a:xfrm>
            <a:custGeom>
              <a:avLst/>
              <a:gdLst/>
              <a:ahLst/>
              <a:cxnLst/>
              <a:rect l="l" t="t" r="r" b="b"/>
              <a:pathLst>
                <a:path w="1807584" h="266293">
                  <a:moveTo>
                    <a:pt x="1604384" y="0"/>
                  </a:moveTo>
                  <a:lnTo>
                    <a:pt x="0" y="0"/>
                  </a:lnTo>
                  <a:lnTo>
                    <a:pt x="203200" y="266293"/>
                  </a:lnTo>
                  <a:lnTo>
                    <a:pt x="1807584" y="266293"/>
                  </a:lnTo>
                  <a:lnTo>
                    <a:pt x="1604384" y="0"/>
                  </a:lnTo>
                  <a:close/>
                </a:path>
              </a:pathLst>
            </a:custGeom>
            <a:solidFill>
              <a:srgbClr val="9BC0CA"/>
            </a:solidFill>
          </p:spPr>
          <p:txBody>
            <a:bodyPr/>
            <a:lstStyle/>
            <a:p>
              <a:endParaRPr lang="bg-BG"/>
            </a:p>
          </p:txBody>
        </p:sp>
        <p:sp>
          <p:nvSpPr>
            <p:cNvPr id="17" name="TextBox 17"/>
            <p:cNvSpPr txBox="1"/>
            <p:nvPr/>
          </p:nvSpPr>
          <p:spPr>
            <a:xfrm>
              <a:off x="101600" y="-57150"/>
              <a:ext cx="1604384" cy="323443"/>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3254127">
            <a:off x="7306524" y="8688863"/>
            <a:ext cx="4841514" cy="229972"/>
          </a:xfrm>
          <a:custGeom>
            <a:avLst/>
            <a:gdLst/>
            <a:ahLst/>
            <a:cxnLst/>
            <a:rect l="l" t="t" r="r" b="b"/>
            <a:pathLst>
              <a:path w="4841514" h="229972">
                <a:moveTo>
                  <a:pt x="0" y="0"/>
                </a:moveTo>
                <a:lnTo>
                  <a:pt x="4841515" y="0"/>
                </a:lnTo>
                <a:lnTo>
                  <a:pt x="4841515" y="229972"/>
                </a:lnTo>
                <a:lnTo>
                  <a:pt x="0" y="229972"/>
                </a:lnTo>
                <a:lnTo>
                  <a:pt x="0" y="0"/>
                </a:lnTo>
                <a:close/>
              </a:path>
            </a:pathLst>
          </a:custGeom>
          <a:blipFill>
            <a:blip r:embed="rId3">
              <a:alphaModFix amt="70000"/>
            </a:blip>
            <a:stretch>
              <a:fillRect/>
            </a:stretch>
          </a:blipFill>
        </p:spPr>
        <p:txBody>
          <a:bodyPr/>
          <a:lstStyle/>
          <a:p>
            <a:endParaRPr lang="bg-BG"/>
          </a:p>
        </p:txBody>
      </p:sp>
      <p:sp>
        <p:nvSpPr>
          <p:cNvPr id="19" name="Freeform 19"/>
          <p:cNvSpPr/>
          <p:nvPr/>
        </p:nvSpPr>
        <p:spPr>
          <a:xfrm rot="-7657944">
            <a:off x="8042317" y="483668"/>
            <a:ext cx="4841514" cy="229972"/>
          </a:xfrm>
          <a:custGeom>
            <a:avLst/>
            <a:gdLst/>
            <a:ahLst/>
            <a:cxnLst/>
            <a:rect l="l" t="t" r="r" b="b"/>
            <a:pathLst>
              <a:path w="4841514" h="229972">
                <a:moveTo>
                  <a:pt x="0" y="0"/>
                </a:moveTo>
                <a:lnTo>
                  <a:pt x="4841514" y="0"/>
                </a:lnTo>
                <a:lnTo>
                  <a:pt x="4841514" y="229972"/>
                </a:lnTo>
                <a:lnTo>
                  <a:pt x="0" y="229972"/>
                </a:lnTo>
                <a:lnTo>
                  <a:pt x="0" y="0"/>
                </a:lnTo>
                <a:close/>
              </a:path>
            </a:pathLst>
          </a:custGeom>
          <a:blipFill>
            <a:blip r:embed="rId3">
              <a:alphaModFix amt="70000"/>
            </a:blip>
            <a:stretch>
              <a:fillRect/>
            </a:stretch>
          </a:blipFill>
        </p:spPr>
        <p:txBody>
          <a:bodyPr/>
          <a:lstStyle/>
          <a:p>
            <a:endParaRPr lang="bg-BG"/>
          </a:p>
        </p:txBody>
      </p:sp>
      <p:grpSp>
        <p:nvGrpSpPr>
          <p:cNvPr id="20" name="Group 20"/>
          <p:cNvGrpSpPr/>
          <p:nvPr/>
        </p:nvGrpSpPr>
        <p:grpSpPr>
          <a:xfrm rot="-3233192">
            <a:off x="6287253" y="8057954"/>
            <a:ext cx="5979904" cy="918583"/>
            <a:chOff x="0" y="0"/>
            <a:chExt cx="1733545" cy="266293"/>
          </a:xfrm>
        </p:grpSpPr>
        <p:sp>
          <p:nvSpPr>
            <p:cNvPr id="21" name="Freeform 21"/>
            <p:cNvSpPr/>
            <p:nvPr/>
          </p:nvSpPr>
          <p:spPr>
            <a:xfrm>
              <a:off x="0" y="0"/>
              <a:ext cx="1733545" cy="266293"/>
            </a:xfrm>
            <a:custGeom>
              <a:avLst/>
              <a:gdLst/>
              <a:ahLst/>
              <a:cxnLst/>
              <a:rect l="l" t="t" r="r" b="b"/>
              <a:pathLst>
                <a:path w="1733545" h="266293">
                  <a:moveTo>
                    <a:pt x="1530345" y="0"/>
                  </a:moveTo>
                  <a:lnTo>
                    <a:pt x="0" y="0"/>
                  </a:lnTo>
                  <a:lnTo>
                    <a:pt x="203200" y="266293"/>
                  </a:lnTo>
                  <a:lnTo>
                    <a:pt x="1733545" y="266293"/>
                  </a:lnTo>
                  <a:lnTo>
                    <a:pt x="1530345" y="0"/>
                  </a:lnTo>
                  <a:close/>
                </a:path>
              </a:pathLst>
            </a:custGeom>
            <a:solidFill>
              <a:srgbClr val="9BC0CA"/>
            </a:solidFill>
          </p:spPr>
          <p:txBody>
            <a:bodyPr/>
            <a:lstStyle/>
            <a:p>
              <a:endParaRPr lang="bg-BG"/>
            </a:p>
          </p:txBody>
        </p:sp>
        <p:sp>
          <p:nvSpPr>
            <p:cNvPr id="22" name="TextBox 22"/>
            <p:cNvSpPr txBox="1"/>
            <p:nvPr/>
          </p:nvSpPr>
          <p:spPr>
            <a:xfrm>
              <a:off x="101600" y="-57150"/>
              <a:ext cx="1530345" cy="323443"/>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rot="-7667943">
            <a:off x="7808947" y="637407"/>
            <a:ext cx="4922211" cy="683724"/>
            <a:chOff x="0" y="0"/>
            <a:chExt cx="1917072" cy="266293"/>
          </a:xfrm>
        </p:grpSpPr>
        <p:sp>
          <p:nvSpPr>
            <p:cNvPr id="24" name="Freeform 24"/>
            <p:cNvSpPr/>
            <p:nvPr/>
          </p:nvSpPr>
          <p:spPr>
            <a:xfrm>
              <a:off x="0" y="0"/>
              <a:ext cx="1917072" cy="266293"/>
            </a:xfrm>
            <a:custGeom>
              <a:avLst/>
              <a:gdLst/>
              <a:ahLst/>
              <a:cxnLst/>
              <a:rect l="l" t="t" r="r" b="b"/>
              <a:pathLst>
                <a:path w="1917072" h="266293">
                  <a:moveTo>
                    <a:pt x="1713872" y="0"/>
                  </a:moveTo>
                  <a:lnTo>
                    <a:pt x="0" y="0"/>
                  </a:lnTo>
                  <a:lnTo>
                    <a:pt x="203200" y="266293"/>
                  </a:lnTo>
                  <a:lnTo>
                    <a:pt x="1917072" y="266293"/>
                  </a:lnTo>
                  <a:lnTo>
                    <a:pt x="1713872" y="0"/>
                  </a:lnTo>
                  <a:close/>
                </a:path>
              </a:pathLst>
            </a:custGeom>
            <a:solidFill>
              <a:srgbClr val="239ED9"/>
            </a:solidFill>
          </p:spPr>
          <p:txBody>
            <a:bodyPr/>
            <a:lstStyle/>
            <a:p>
              <a:endParaRPr lang="bg-BG"/>
            </a:p>
          </p:txBody>
        </p:sp>
        <p:sp>
          <p:nvSpPr>
            <p:cNvPr id="25" name="TextBox 25"/>
            <p:cNvSpPr txBox="1"/>
            <p:nvPr/>
          </p:nvSpPr>
          <p:spPr>
            <a:xfrm>
              <a:off x="101600" y="-57150"/>
              <a:ext cx="1713872" cy="323443"/>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rot="3136011">
            <a:off x="7595103" y="8530618"/>
            <a:ext cx="7412268" cy="352083"/>
          </a:xfrm>
          <a:custGeom>
            <a:avLst/>
            <a:gdLst/>
            <a:ahLst/>
            <a:cxnLst/>
            <a:rect l="l" t="t" r="r" b="b"/>
            <a:pathLst>
              <a:path w="7412268" h="352083">
                <a:moveTo>
                  <a:pt x="0" y="0"/>
                </a:moveTo>
                <a:lnTo>
                  <a:pt x="7412267" y="0"/>
                </a:lnTo>
                <a:lnTo>
                  <a:pt x="7412267" y="352083"/>
                </a:lnTo>
                <a:lnTo>
                  <a:pt x="0" y="352083"/>
                </a:lnTo>
                <a:lnTo>
                  <a:pt x="0" y="0"/>
                </a:lnTo>
                <a:close/>
              </a:path>
            </a:pathLst>
          </a:custGeom>
          <a:blipFill>
            <a:blip r:embed="rId3">
              <a:alphaModFix amt="70000"/>
            </a:blip>
            <a:stretch>
              <a:fillRect/>
            </a:stretch>
          </a:blipFill>
        </p:spPr>
        <p:txBody>
          <a:bodyPr/>
          <a:lstStyle/>
          <a:p>
            <a:endParaRPr lang="bg-BG"/>
          </a:p>
        </p:txBody>
      </p:sp>
      <p:grpSp>
        <p:nvGrpSpPr>
          <p:cNvPr id="27" name="Group 27"/>
          <p:cNvGrpSpPr/>
          <p:nvPr/>
        </p:nvGrpSpPr>
        <p:grpSpPr>
          <a:xfrm rot="3129624">
            <a:off x="6752126" y="10198868"/>
            <a:ext cx="14392473" cy="1344867"/>
            <a:chOff x="0" y="0"/>
            <a:chExt cx="2939684" cy="274691"/>
          </a:xfrm>
        </p:grpSpPr>
        <p:sp>
          <p:nvSpPr>
            <p:cNvPr id="28" name="Freeform 28"/>
            <p:cNvSpPr/>
            <p:nvPr/>
          </p:nvSpPr>
          <p:spPr>
            <a:xfrm>
              <a:off x="0" y="0"/>
              <a:ext cx="2939684" cy="274691"/>
            </a:xfrm>
            <a:custGeom>
              <a:avLst/>
              <a:gdLst/>
              <a:ahLst/>
              <a:cxnLst/>
              <a:rect l="l" t="t" r="r" b="b"/>
              <a:pathLst>
                <a:path w="2939684" h="274691">
                  <a:moveTo>
                    <a:pt x="203200" y="0"/>
                  </a:moveTo>
                  <a:lnTo>
                    <a:pt x="2939684" y="0"/>
                  </a:lnTo>
                  <a:lnTo>
                    <a:pt x="2736484" y="274691"/>
                  </a:lnTo>
                  <a:lnTo>
                    <a:pt x="0" y="274691"/>
                  </a:lnTo>
                  <a:lnTo>
                    <a:pt x="203200" y="0"/>
                  </a:lnTo>
                  <a:close/>
                </a:path>
              </a:pathLst>
            </a:custGeom>
            <a:solidFill>
              <a:srgbClr val="239ED9"/>
            </a:solidFill>
          </p:spPr>
          <p:txBody>
            <a:bodyPr/>
            <a:lstStyle/>
            <a:p>
              <a:endParaRPr lang="bg-BG"/>
            </a:p>
          </p:txBody>
        </p:sp>
        <p:sp>
          <p:nvSpPr>
            <p:cNvPr id="29" name="TextBox 29"/>
            <p:cNvSpPr txBox="1"/>
            <p:nvPr/>
          </p:nvSpPr>
          <p:spPr>
            <a:xfrm>
              <a:off x="101600" y="-57150"/>
              <a:ext cx="2736484" cy="331841"/>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rot="-3233192">
            <a:off x="7319368" y="1310247"/>
            <a:ext cx="10147670" cy="990247"/>
            <a:chOff x="0" y="0"/>
            <a:chExt cx="2728865" cy="266293"/>
          </a:xfrm>
        </p:grpSpPr>
        <p:sp>
          <p:nvSpPr>
            <p:cNvPr id="31" name="Freeform 31"/>
            <p:cNvSpPr/>
            <p:nvPr/>
          </p:nvSpPr>
          <p:spPr>
            <a:xfrm>
              <a:off x="0" y="0"/>
              <a:ext cx="2728865" cy="266293"/>
            </a:xfrm>
            <a:custGeom>
              <a:avLst/>
              <a:gdLst/>
              <a:ahLst/>
              <a:cxnLst/>
              <a:rect l="l" t="t" r="r" b="b"/>
              <a:pathLst>
                <a:path w="2728865" h="266293">
                  <a:moveTo>
                    <a:pt x="2525665" y="0"/>
                  </a:moveTo>
                  <a:lnTo>
                    <a:pt x="0" y="0"/>
                  </a:lnTo>
                  <a:lnTo>
                    <a:pt x="203200" y="266293"/>
                  </a:lnTo>
                  <a:lnTo>
                    <a:pt x="2728865" y="266293"/>
                  </a:lnTo>
                  <a:lnTo>
                    <a:pt x="2525665" y="0"/>
                  </a:lnTo>
                  <a:close/>
                </a:path>
              </a:pathLst>
            </a:custGeom>
            <a:solidFill>
              <a:srgbClr val="239ED9"/>
            </a:solidFill>
          </p:spPr>
          <p:txBody>
            <a:bodyPr/>
            <a:lstStyle/>
            <a:p>
              <a:endParaRPr lang="bg-BG"/>
            </a:p>
          </p:txBody>
        </p:sp>
        <p:sp>
          <p:nvSpPr>
            <p:cNvPr id="32" name="TextBox 32"/>
            <p:cNvSpPr txBox="1"/>
            <p:nvPr/>
          </p:nvSpPr>
          <p:spPr>
            <a:xfrm>
              <a:off x="101600" y="-57150"/>
              <a:ext cx="2525665" cy="323443"/>
            </a:xfrm>
            <a:prstGeom prst="rect">
              <a:avLst/>
            </a:prstGeom>
          </p:spPr>
          <p:txBody>
            <a:bodyPr lIns="50800" tIns="50800" rIns="50800" bIns="50800" rtlCol="0" anchor="ctr"/>
            <a:lstStyle/>
            <a:p>
              <a:pPr algn="ctr">
                <a:lnSpc>
                  <a:spcPts val="2659"/>
                </a:lnSpc>
              </a:pPr>
              <a:endParaRPr/>
            </a:p>
          </p:txBody>
        </p:sp>
      </p:grpSp>
      <p:sp>
        <p:nvSpPr>
          <p:cNvPr id="33" name="Freeform 33"/>
          <p:cNvSpPr/>
          <p:nvPr/>
        </p:nvSpPr>
        <p:spPr>
          <a:xfrm rot="-3237598">
            <a:off x="8519459" y="1392034"/>
            <a:ext cx="7276226" cy="345621"/>
          </a:xfrm>
          <a:custGeom>
            <a:avLst/>
            <a:gdLst/>
            <a:ahLst/>
            <a:cxnLst/>
            <a:rect l="l" t="t" r="r" b="b"/>
            <a:pathLst>
              <a:path w="7276226" h="345621">
                <a:moveTo>
                  <a:pt x="0" y="0"/>
                </a:moveTo>
                <a:lnTo>
                  <a:pt x="7276225" y="0"/>
                </a:lnTo>
                <a:lnTo>
                  <a:pt x="7276225" y="345620"/>
                </a:lnTo>
                <a:lnTo>
                  <a:pt x="0" y="345620"/>
                </a:lnTo>
                <a:lnTo>
                  <a:pt x="0" y="0"/>
                </a:lnTo>
                <a:close/>
              </a:path>
            </a:pathLst>
          </a:custGeom>
          <a:blipFill>
            <a:blip r:embed="rId3">
              <a:alphaModFix amt="70000"/>
            </a:blip>
            <a:stretch>
              <a:fillRect/>
            </a:stretch>
          </a:blipFill>
        </p:spPr>
        <p:txBody>
          <a:bodyPr/>
          <a:lstStyle/>
          <a:p>
            <a:endParaRPr lang="bg-BG"/>
          </a:p>
        </p:txBody>
      </p:sp>
      <p:sp>
        <p:nvSpPr>
          <p:cNvPr id="34" name="Freeform 34"/>
          <p:cNvSpPr/>
          <p:nvPr/>
        </p:nvSpPr>
        <p:spPr>
          <a:xfrm rot="3136011">
            <a:off x="7034284" y="7802651"/>
            <a:ext cx="9848529" cy="467805"/>
          </a:xfrm>
          <a:custGeom>
            <a:avLst/>
            <a:gdLst/>
            <a:ahLst/>
            <a:cxnLst/>
            <a:rect l="l" t="t" r="r" b="b"/>
            <a:pathLst>
              <a:path w="9848529" h="467805">
                <a:moveTo>
                  <a:pt x="0" y="0"/>
                </a:moveTo>
                <a:lnTo>
                  <a:pt x="9848529" y="0"/>
                </a:lnTo>
                <a:lnTo>
                  <a:pt x="9848529" y="467805"/>
                </a:lnTo>
                <a:lnTo>
                  <a:pt x="0" y="467805"/>
                </a:lnTo>
                <a:lnTo>
                  <a:pt x="0" y="0"/>
                </a:lnTo>
                <a:close/>
              </a:path>
            </a:pathLst>
          </a:custGeom>
          <a:blipFill>
            <a:blip r:embed="rId3">
              <a:alphaModFix amt="70000"/>
            </a:blip>
            <a:stretch>
              <a:fillRect/>
            </a:stretch>
          </a:blipFill>
        </p:spPr>
        <p:txBody>
          <a:bodyPr/>
          <a:lstStyle/>
          <a:p>
            <a:endParaRPr lang="bg-BG"/>
          </a:p>
        </p:txBody>
      </p:sp>
      <p:grpSp>
        <p:nvGrpSpPr>
          <p:cNvPr id="35" name="Group 35"/>
          <p:cNvGrpSpPr/>
          <p:nvPr/>
        </p:nvGrpSpPr>
        <p:grpSpPr>
          <a:xfrm rot="3129624">
            <a:off x="7299784" y="7491529"/>
            <a:ext cx="10890298" cy="1017616"/>
            <a:chOff x="0" y="0"/>
            <a:chExt cx="2939684" cy="274691"/>
          </a:xfrm>
        </p:grpSpPr>
        <p:sp>
          <p:nvSpPr>
            <p:cNvPr id="36" name="Freeform 36"/>
            <p:cNvSpPr/>
            <p:nvPr/>
          </p:nvSpPr>
          <p:spPr>
            <a:xfrm>
              <a:off x="0" y="0"/>
              <a:ext cx="2939684" cy="274691"/>
            </a:xfrm>
            <a:custGeom>
              <a:avLst/>
              <a:gdLst/>
              <a:ahLst/>
              <a:cxnLst/>
              <a:rect l="l" t="t" r="r" b="b"/>
              <a:pathLst>
                <a:path w="2939684" h="274691">
                  <a:moveTo>
                    <a:pt x="203200" y="0"/>
                  </a:moveTo>
                  <a:lnTo>
                    <a:pt x="2939684" y="0"/>
                  </a:lnTo>
                  <a:lnTo>
                    <a:pt x="2736484" y="274691"/>
                  </a:lnTo>
                  <a:lnTo>
                    <a:pt x="0" y="274691"/>
                  </a:lnTo>
                  <a:lnTo>
                    <a:pt x="203200" y="0"/>
                  </a:lnTo>
                  <a:close/>
                </a:path>
              </a:pathLst>
            </a:custGeom>
            <a:solidFill>
              <a:srgbClr val="9BC0CA"/>
            </a:solidFill>
          </p:spPr>
          <p:txBody>
            <a:bodyPr/>
            <a:lstStyle/>
            <a:p>
              <a:endParaRPr lang="bg-BG"/>
            </a:p>
          </p:txBody>
        </p:sp>
        <p:sp>
          <p:nvSpPr>
            <p:cNvPr id="37" name="TextBox 37"/>
            <p:cNvSpPr txBox="1"/>
            <p:nvPr/>
          </p:nvSpPr>
          <p:spPr>
            <a:xfrm>
              <a:off x="101600" y="-57150"/>
              <a:ext cx="2736484" cy="331841"/>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rot="-3233192">
            <a:off x="7950591" y="916651"/>
            <a:ext cx="7155380" cy="1008470"/>
            <a:chOff x="0" y="0"/>
            <a:chExt cx="1889421" cy="266293"/>
          </a:xfrm>
        </p:grpSpPr>
        <p:sp>
          <p:nvSpPr>
            <p:cNvPr id="39" name="Freeform 39"/>
            <p:cNvSpPr/>
            <p:nvPr/>
          </p:nvSpPr>
          <p:spPr>
            <a:xfrm>
              <a:off x="0" y="0"/>
              <a:ext cx="1889421" cy="266293"/>
            </a:xfrm>
            <a:custGeom>
              <a:avLst/>
              <a:gdLst/>
              <a:ahLst/>
              <a:cxnLst/>
              <a:rect l="l" t="t" r="r" b="b"/>
              <a:pathLst>
                <a:path w="1889421" h="266293">
                  <a:moveTo>
                    <a:pt x="1686221" y="0"/>
                  </a:moveTo>
                  <a:lnTo>
                    <a:pt x="0" y="0"/>
                  </a:lnTo>
                  <a:lnTo>
                    <a:pt x="203200" y="266293"/>
                  </a:lnTo>
                  <a:lnTo>
                    <a:pt x="1889421" y="266293"/>
                  </a:lnTo>
                  <a:lnTo>
                    <a:pt x="1686221" y="0"/>
                  </a:lnTo>
                  <a:close/>
                </a:path>
              </a:pathLst>
            </a:custGeom>
            <a:solidFill>
              <a:srgbClr val="9BC0CA"/>
            </a:solidFill>
          </p:spPr>
          <p:txBody>
            <a:bodyPr/>
            <a:lstStyle/>
            <a:p>
              <a:endParaRPr lang="bg-BG"/>
            </a:p>
          </p:txBody>
        </p:sp>
        <p:sp>
          <p:nvSpPr>
            <p:cNvPr id="40" name="TextBox 40"/>
            <p:cNvSpPr txBox="1"/>
            <p:nvPr/>
          </p:nvSpPr>
          <p:spPr>
            <a:xfrm>
              <a:off x="101600" y="-57150"/>
              <a:ext cx="1686221" cy="323443"/>
            </a:xfrm>
            <a:prstGeom prst="rect">
              <a:avLst/>
            </a:prstGeom>
          </p:spPr>
          <p:txBody>
            <a:bodyPr lIns="50800" tIns="50800" rIns="50800" bIns="50800" rtlCol="0" anchor="ctr"/>
            <a:lstStyle/>
            <a:p>
              <a:pPr algn="ctr">
                <a:lnSpc>
                  <a:spcPts val="2659"/>
                </a:lnSpc>
              </a:pPr>
              <a:endParaRPr/>
            </a:p>
          </p:txBody>
        </p:sp>
      </p:grpSp>
      <p:sp>
        <p:nvSpPr>
          <p:cNvPr id="41" name="Freeform 41"/>
          <p:cNvSpPr/>
          <p:nvPr/>
        </p:nvSpPr>
        <p:spPr>
          <a:xfrm>
            <a:off x="1028700" y="8331156"/>
            <a:ext cx="913926" cy="913926"/>
          </a:xfrm>
          <a:custGeom>
            <a:avLst/>
            <a:gdLst/>
            <a:ahLst/>
            <a:cxnLst/>
            <a:rect l="l" t="t" r="r" b="b"/>
            <a:pathLst>
              <a:path w="913926" h="913926">
                <a:moveTo>
                  <a:pt x="0" y="0"/>
                </a:moveTo>
                <a:lnTo>
                  <a:pt x="913926" y="0"/>
                </a:lnTo>
                <a:lnTo>
                  <a:pt x="913926" y="913926"/>
                </a:lnTo>
                <a:lnTo>
                  <a:pt x="0" y="9139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bg-BG"/>
          </a:p>
        </p:txBody>
      </p:sp>
      <p:sp>
        <p:nvSpPr>
          <p:cNvPr id="42" name="TextBox 42"/>
          <p:cNvSpPr txBox="1"/>
          <p:nvPr/>
        </p:nvSpPr>
        <p:spPr>
          <a:xfrm>
            <a:off x="2117530" y="721734"/>
            <a:ext cx="2267905" cy="1447587"/>
          </a:xfrm>
          <a:prstGeom prst="rect">
            <a:avLst/>
          </a:prstGeom>
        </p:spPr>
        <p:txBody>
          <a:bodyPr lIns="0" tIns="0" rIns="0" bIns="0" rtlCol="0" anchor="t">
            <a:spAutoFit/>
          </a:bodyPr>
          <a:lstStyle/>
          <a:p>
            <a:pPr>
              <a:lnSpc>
                <a:spcPts val="2818"/>
              </a:lnSpc>
            </a:pPr>
            <a:r>
              <a:rPr lang="en-US" sz="2472">
                <a:solidFill>
                  <a:srgbClr val="000000"/>
                </a:solidFill>
                <a:latin typeface="Poppins"/>
              </a:rPr>
              <a:t>National</a:t>
            </a:r>
          </a:p>
          <a:p>
            <a:pPr>
              <a:lnSpc>
                <a:spcPts val="2818"/>
              </a:lnSpc>
            </a:pPr>
            <a:r>
              <a:rPr lang="en-US" sz="2472">
                <a:solidFill>
                  <a:srgbClr val="000000"/>
                </a:solidFill>
                <a:latin typeface="Poppins"/>
              </a:rPr>
              <a:t>Sports</a:t>
            </a:r>
          </a:p>
          <a:p>
            <a:pPr>
              <a:lnSpc>
                <a:spcPts val="2818"/>
              </a:lnSpc>
            </a:pPr>
            <a:r>
              <a:rPr lang="en-US" sz="2472">
                <a:solidFill>
                  <a:srgbClr val="000000"/>
                </a:solidFill>
                <a:latin typeface="Poppins"/>
              </a:rPr>
              <a:t>Academy</a:t>
            </a:r>
          </a:p>
          <a:p>
            <a:pPr>
              <a:lnSpc>
                <a:spcPts val="2818"/>
              </a:lnSpc>
            </a:pPr>
            <a:r>
              <a:rPr lang="en-US" sz="2472">
                <a:solidFill>
                  <a:srgbClr val="000000"/>
                </a:solidFill>
                <a:latin typeface="Poppins"/>
              </a:rPr>
              <a:t>"Vassil Levski”</a:t>
            </a:r>
          </a:p>
        </p:txBody>
      </p:sp>
      <p:sp>
        <p:nvSpPr>
          <p:cNvPr id="43" name="TextBox 43"/>
          <p:cNvSpPr txBox="1"/>
          <p:nvPr/>
        </p:nvSpPr>
        <p:spPr>
          <a:xfrm>
            <a:off x="2117530" y="8694363"/>
            <a:ext cx="3981019" cy="420650"/>
          </a:xfrm>
          <a:prstGeom prst="rect">
            <a:avLst/>
          </a:prstGeom>
        </p:spPr>
        <p:txBody>
          <a:bodyPr lIns="0" tIns="0" rIns="0" bIns="0" rtlCol="0" anchor="t">
            <a:spAutoFit/>
          </a:bodyPr>
          <a:lstStyle/>
          <a:p>
            <a:pPr>
              <a:lnSpc>
                <a:spcPts val="3081"/>
              </a:lnSpc>
            </a:pPr>
            <a:r>
              <a:rPr lang="en-US" sz="2703">
                <a:solidFill>
                  <a:srgbClr val="000000"/>
                </a:solidFill>
                <a:latin typeface="Poppins Semi-Bold"/>
              </a:rPr>
              <a:t>nsa.bg</a:t>
            </a:r>
          </a:p>
        </p:txBody>
      </p:sp>
      <p:sp>
        <p:nvSpPr>
          <p:cNvPr id="44" name="TextBox 44"/>
          <p:cNvSpPr txBox="1"/>
          <p:nvPr/>
        </p:nvSpPr>
        <p:spPr>
          <a:xfrm>
            <a:off x="2117530" y="8485811"/>
            <a:ext cx="3451663" cy="244916"/>
          </a:xfrm>
          <a:prstGeom prst="rect">
            <a:avLst/>
          </a:prstGeom>
        </p:spPr>
        <p:txBody>
          <a:bodyPr lIns="0" tIns="0" rIns="0" bIns="0" rtlCol="0" anchor="t">
            <a:spAutoFit/>
          </a:bodyPr>
          <a:lstStyle/>
          <a:p>
            <a:pPr>
              <a:lnSpc>
                <a:spcPts val="1855"/>
              </a:lnSpc>
            </a:pPr>
            <a:r>
              <a:rPr lang="en-US" sz="1627">
                <a:solidFill>
                  <a:srgbClr val="000000"/>
                </a:solidFill>
                <a:latin typeface="Poppins"/>
              </a:rPr>
              <a:t>Visit Our Website</a:t>
            </a:r>
          </a:p>
        </p:txBody>
      </p:sp>
      <p:sp>
        <p:nvSpPr>
          <p:cNvPr id="45" name="TextBox 45"/>
          <p:cNvSpPr txBox="1"/>
          <p:nvPr/>
        </p:nvSpPr>
        <p:spPr>
          <a:xfrm>
            <a:off x="998133" y="3756141"/>
            <a:ext cx="7846164" cy="1672016"/>
          </a:xfrm>
          <a:prstGeom prst="rect">
            <a:avLst/>
          </a:prstGeom>
        </p:spPr>
        <p:txBody>
          <a:bodyPr lIns="0" tIns="0" rIns="0" bIns="0" rtlCol="0" anchor="t">
            <a:spAutoFit/>
          </a:bodyPr>
          <a:lstStyle/>
          <a:p>
            <a:pPr>
              <a:lnSpc>
                <a:spcPts val="12277"/>
              </a:lnSpc>
            </a:pPr>
            <a:r>
              <a:rPr lang="en-US" sz="10770">
                <a:solidFill>
                  <a:srgbClr val="000000"/>
                </a:solidFill>
                <a:latin typeface="Poppins Bold"/>
              </a:rPr>
              <a:t>Thank You</a:t>
            </a:r>
          </a:p>
        </p:txBody>
      </p:sp>
      <p:grpSp>
        <p:nvGrpSpPr>
          <p:cNvPr id="46" name="Group 46"/>
          <p:cNvGrpSpPr/>
          <p:nvPr/>
        </p:nvGrpSpPr>
        <p:grpSpPr>
          <a:xfrm>
            <a:off x="-1925709" y="5499034"/>
            <a:ext cx="10247869" cy="725287"/>
            <a:chOff x="0" y="0"/>
            <a:chExt cx="3746294" cy="265142"/>
          </a:xfrm>
        </p:grpSpPr>
        <p:sp>
          <p:nvSpPr>
            <p:cNvPr id="47" name="Freeform 47"/>
            <p:cNvSpPr/>
            <p:nvPr/>
          </p:nvSpPr>
          <p:spPr>
            <a:xfrm>
              <a:off x="0" y="0"/>
              <a:ext cx="3746295" cy="265142"/>
            </a:xfrm>
            <a:custGeom>
              <a:avLst/>
              <a:gdLst/>
              <a:ahLst/>
              <a:cxnLst/>
              <a:rect l="l" t="t" r="r" b="b"/>
              <a:pathLst>
                <a:path w="3746295" h="265142">
                  <a:moveTo>
                    <a:pt x="3543095" y="0"/>
                  </a:moveTo>
                  <a:lnTo>
                    <a:pt x="0" y="0"/>
                  </a:lnTo>
                  <a:lnTo>
                    <a:pt x="203200" y="265142"/>
                  </a:lnTo>
                  <a:lnTo>
                    <a:pt x="3746295" y="265142"/>
                  </a:lnTo>
                  <a:lnTo>
                    <a:pt x="3543095" y="0"/>
                  </a:lnTo>
                  <a:close/>
                </a:path>
              </a:pathLst>
            </a:custGeom>
            <a:solidFill>
              <a:srgbClr val="393939"/>
            </a:solidFill>
          </p:spPr>
          <p:txBody>
            <a:bodyPr/>
            <a:lstStyle/>
            <a:p>
              <a:endParaRPr lang="bg-BG"/>
            </a:p>
          </p:txBody>
        </p:sp>
        <p:sp>
          <p:nvSpPr>
            <p:cNvPr id="48" name="TextBox 48"/>
            <p:cNvSpPr txBox="1"/>
            <p:nvPr/>
          </p:nvSpPr>
          <p:spPr>
            <a:xfrm>
              <a:off x="101600" y="-57150"/>
              <a:ext cx="3543094" cy="322292"/>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7750406" y="5499034"/>
            <a:ext cx="1143508" cy="725287"/>
            <a:chOff x="0" y="0"/>
            <a:chExt cx="418030" cy="265142"/>
          </a:xfrm>
        </p:grpSpPr>
        <p:sp>
          <p:nvSpPr>
            <p:cNvPr id="50" name="Freeform 50"/>
            <p:cNvSpPr/>
            <p:nvPr/>
          </p:nvSpPr>
          <p:spPr>
            <a:xfrm>
              <a:off x="0" y="0"/>
              <a:ext cx="418030" cy="265142"/>
            </a:xfrm>
            <a:custGeom>
              <a:avLst/>
              <a:gdLst/>
              <a:ahLst/>
              <a:cxnLst/>
              <a:rect l="l" t="t" r="r" b="b"/>
              <a:pathLst>
                <a:path w="418030" h="265142">
                  <a:moveTo>
                    <a:pt x="214830" y="0"/>
                  </a:moveTo>
                  <a:lnTo>
                    <a:pt x="0" y="0"/>
                  </a:lnTo>
                  <a:lnTo>
                    <a:pt x="203200" y="265142"/>
                  </a:lnTo>
                  <a:lnTo>
                    <a:pt x="418030" y="265142"/>
                  </a:lnTo>
                  <a:lnTo>
                    <a:pt x="214830" y="0"/>
                  </a:lnTo>
                  <a:close/>
                </a:path>
              </a:pathLst>
            </a:custGeom>
            <a:solidFill>
              <a:srgbClr val="239ED9"/>
            </a:solidFill>
          </p:spPr>
          <p:txBody>
            <a:bodyPr/>
            <a:lstStyle/>
            <a:p>
              <a:endParaRPr lang="bg-BG"/>
            </a:p>
          </p:txBody>
        </p:sp>
        <p:sp>
          <p:nvSpPr>
            <p:cNvPr id="51" name="TextBox 51"/>
            <p:cNvSpPr txBox="1"/>
            <p:nvPr/>
          </p:nvSpPr>
          <p:spPr>
            <a:xfrm>
              <a:off x="101600" y="-57150"/>
              <a:ext cx="214830" cy="322292"/>
            </a:xfrm>
            <a:prstGeom prst="rect">
              <a:avLst/>
            </a:prstGeom>
          </p:spPr>
          <p:txBody>
            <a:bodyPr lIns="50800" tIns="50800" rIns="50800" bIns="50800" rtlCol="0" anchor="ctr"/>
            <a:lstStyle/>
            <a:p>
              <a:pPr algn="ctr">
                <a:lnSpc>
                  <a:spcPts val="2659"/>
                </a:lnSpc>
              </a:pPr>
              <a:endParaRPr/>
            </a:p>
          </p:txBody>
        </p:sp>
      </p:grpSp>
      <p:sp>
        <p:nvSpPr>
          <p:cNvPr id="52" name="TextBox 52"/>
          <p:cNvSpPr txBox="1"/>
          <p:nvPr/>
        </p:nvSpPr>
        <p:spPr>
          <a:xfrm>
            <a:off x="1028700" y="5591268"/>
            <a:ext cx="6713470" cy="531295"/>
          </a:xfrm>
          <a:prstGeom prst="rect">
            <a:avLst/>
          </a:prstGeom>
        </p:spPr>
        <p:txBody>
          <a:bodyPr lIns="0" tIns="0" rIns="0" bIns="0" rtlCol="0" anchor="t">
            <a:spAutoFit/>
          </a:bodyPr>
          <a:lstStyle/>
          <a:p>
            <a:pPr>
              <a:lnSpc>
                <a:spcPts val="3960"/>
              </a:lnSpc>
            </a:pPr>
            <a:r>
              <a:rPr lang="en-US" sz="3473" spc="1128">
                <a:solidFill>
                  <a:srgbClr val="9BC0CA"/>
                </a:solidFill>
                <a:latin typeface="Poppins Semi-Bold"/>
              </a:rPr>
              <a:t>For Your Attention</a:t>
            </a:r>
          </a:p>
        </p:txBody>
      </p:sp>
      <p:sp>
        <p:nvSpPr>
          <p:cNvPr id="53" name="Freeform 53"/>
          <p:cNvSpPr/>
          <p:nvPr/>
        </p:nvSpPr>
        <p:spPr>
          <a:xfrm>
            <a:off x="628679" y="670059"/>
            <a:ext cx="1313947" cy="1501654"/>
          </a:xfrm>
          <a:custGeom>
            <a:avLst/>
            <a:gdLst/>
            <a:ahLst/>
            <a:cxnLst/>
            <a:rect l="l" t="t" r="r" b="b"/>
            <a:pathLst>
              <a:path w="1313947" h="1501654">
                <a:moveTo>
                  <a:pt x="0" y="0"/>
                </a:moveTo>
                <a:lnTo>
                  <a:pt x="1313947" y="0"/>
                </a:lnTo>
                <a:lnTo>
                  <a:pt x="1313947" y="1501654"/>
                </a:lnTo>
                <a:lnTo>
                  <a:pt x="0" y="1501654"/>
                </a:lnTo>
                <a:lnTo>
                  <a:pt x="0" y="0"/>
                </a:lnTo>
                <a:close/>
              </a:path>
            </a:pathLst>
          </a:custGeom>
          <a:blipFill>
            <a:blip r:embed="rId6"/>
            <a:stretch>
              <a:fillRect/>
            </a:stretch>
          </a:blipFill>
        </p:spPr>
        <p:txBody>
          <a:bodyPr/>
          <a:lstStyle/>
          <a:p>
            <a:endParaRPr lang="bg-BG"/>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378830" y="889487"/>
            <a:ext cx="16820108" cy="4114800"/>
            <a:chOff x="0" y="0"/>
            <a:chExt cx="2855265" cy="698500"/>
          </a:xfrm>
        </p:grpSpPr>
        <p:sp>
          <p:nvSpPr>
            <p:cNvPr id="3" name="Freeform 3"/>
            <p:cNvSpPr/>
            <p:nvPr/>
          </p:nvSpPr>
          <p:spPr>
            <a:xfrm>
              <a:off x="0" y="0"/>
              <a:ext cx="2855265" cy="698500"/>
            </a:xfrm>
            <a:custGeom>
              <a:avLst/>
              <a:gdLst/>
              <a:ahLst/>
              <a:cxnLst/>
              <a:rect l="l" t="t" r="r" b="b"/>
              <a:pathLst>
                <a:path w="2855265" h="698500">
                  <a:moveTo>
                    <a:pt x="2855265" y="349250"/>
                  </a:moveTo>
                  <a:lnTo>
                    <a:pt x="2652065" y="698500"/>
                  </a:lnTo>
                  <a:lnTo>
                    <a:pt x="203200" y="698500"/>
                  </a:lnTo>
                  <a:lnTo>
                    <a:pt x="0" y="349250"/>
                  </a:lnTo>
                  <a:lnTo>
                    <a:pt x="203200" y="0"/>
                  </a:lnTo>
                  <a:lnTo>
                    <a:pt x="2652065" y="0"/>
                  </a:lnTo>
                  <a:lnTo>
                    <a:pt x="2855265" y="349250"/>
                  </a:lnTo>
                  <a:close/>
                </a:path>
              </a:pathLst>
            </a:custGeom>
            <a:solidFill>
              <a:srgbClr val="393939"/>
            </a:solidFill>
          </p:spPr>
          <p:txBody>
            <a:bodyPr/>
            <a:lstStyle/>
            <a:p>
              <a:endParaRPr lang="bg-BG"/>
            </a:p>
          </p:txBody>
        </p:sp>
        <p:sp>
          <p:nvSpPr>
            <p:cNvPr id="4" name="TextBox 4"/>
            <p:cNvSpPr txBox="1"/>
            <p:nvPr/>
          </p:nvSpPr>
          <p:spPr>
            <a:xfrm>
              <a:off x="114300" y="-57150"/>
              <a:ext cx="2626665" cy="7556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781000" y="5143500"/>
            <a:ext cx="16230600" cy="4114800"/>
            <a:chOff x="0" y="0"/>
            <a:chExt cx="2755194" cy="698500"/>
          </a:xfrm>
        </p:grpSpPr>
        <p:sp>
          <p:nvSpPr>
            <p:cNvPr id="6" name="Freeform 6"/>
            <p:cNvSpPr/>
            <p:nvPr/>
          </p:nvSpPr>
          <p:spPr>
            <a:xfrm>
              <a:off x="0" y="0"/>
              <a:ext cx="2755194" cy="698500"/>
            </a:xfrm>
            <a:custGeom>
              <a:avLst/>
              <a:gdLst/>
              <a:ahLst/>
              <a:cxnLst/>
              <a:rect l="l" t="t" r="r" b="b"/>
              <a:pathLst>
                <a:path w="2755194" h="698500">
                  <a:moveTo>
                    <a:pt x="2755194" y="349250"/>
                  </a:moveTo>
                  <a:lnTo>
                    <a:pt x="2551994" y="698500"/>
                  </a:lnTo>
                  <a:lnTo>
                    <a:pt x="203200" y="698500"/>
                  </a:lnTo>
                  <a:lnTo>
                    <a:pt x="0" y="349250"/>
                  </a:lnTo>
                  <a:lnTo>
                    <a:pt x="203200" y="0"/>
                  </a:lnTo>
                  <a:lnTo>
                    <a:pt x="2551994" y="0"/>
                  </a:lnTo>
                  <a:lnTo>
                    <a:pt x="2755194" y="349250"/>
                  </a:lnTo>
                  <a:close/>
                </a:path>
              </a:pathLst>
            </a:custGeom>
            <a:solidFill>
              <a:srgbClr val="393939"/>
            </a:solidFill>
          </p:spPr>
          <p:txBody>
            <a:bodyPr/>
            <a:lstStyle/>
            <a:p>
              <a:endParaRPr lang="bg-BG"/>
            </a:p>
          </p:txBody>
        </p:sp>
        <p:sp>
          <p:nvSpPr>
            <p:cNvPr id="7" name="TextBox 7"/>
            <p:cNvSpPr txBox="1"/>
            <p:nvPr/>
          </p:nvSpPr>
          <p:spPr>
            <a:xfrm>
              <a:off x="114300" y="-57150"/>
              <a:ext cx="2526594" cy="75565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028700" y="5703697"/>
            <a:ext cx="10394423" cy="2965831"/>
          </a:xfrm>
          <a:prstGeom prst="rect">
            <a:avLst/>
          </a:prstGeom>
        </p:spPr>
        <p:txBody>
          <a:bodyPr lIns="0" tIns="0" rIns="0" bIns="0" rtlCol="0" anchor="t">
            <a:spAutoFit/>
          </a:bodyPr>
          <a:lstStyle/>
          <a:p>
            <a:pPr algn="just">
              <a:lnSpc>
                <a:spcPts val="3331"/>
              </a:lnSpc>
            </a:pPr>
            <a:r>
              <a:rPr lang="en-US" sz="2799" dirty="0">
                <a:solidFill>
                  <a:srgbClr val="000000"/>
                </a:solidFill>
                <a:latin typeface="Poppins"/>
              </a:rPr>
              <a:t>The Academy was established in 1942 by a decree of Tsar Boris III as the Higher School for Physical Education.  It was named Higher Institute for Physical Education and Sport  from 1953 to 1995. In 1995, by decision of the National Assembly, it was renamed the National Sports Academy. Discover a new, modernly-equipped educational building in the Student Town in Sofia.</a:t>
            </a:r>
          </a:p>
        </p:txBody>
      </p:sp>
      <p:sp>
        <p:nvSpPr>
          <p:cNvPr id="9" name="TextBox 9"/>
          <p:cNvSpPr txBox="1"/>
          <p:nvPr/>
        </p:nvSpPr>
        <p:spPr>
          <a:xfrm>
            <a:off x="6441278" y="1526720"/>
            <a:ext cx="11749649" cy="687705"/>
          </a:xfrm>
          <a:prstGeom prst="rect">
            <a:avLst/>
          </a:prstGeom>
        </p:spPr>
        <p:txBody>
          <a:bodyPr lIns="0" tIns="0" rIns="0" bIns="0" rtlCol="0" anchor="t">
            <a:spAutoFit/>
          </a:bodyPr>
          <a:lstStyle/>
          <a:p>
            <a:pPr>
              <a:lnSpc>
                <a:spcPts val="5084"/>
              </a:lnSpc>
            </a:pPr>
            <a:r>
              <a:rPr lang="en-US" sz="4500" spc="-135">
                <a:solidFill>
                  <a:srgbClr val="000000"/>
                </a:solidFill>
                <a:latin typeface="Poppins Bold"/>
              </a:rPr>
              <a:t>National Sports Academy “Vassil Levski”</a:t>
            </a:r>
          </a:p>
        </p:txBody>
      </p:sp>
      <p:sp>
        <p:nvSpPr>
          <p:cNvPr id="10" name="Freeform 10"/>
          <p:cNvSpPr/>
          <p:nvPr/>
        </p:nvSpPr>
        <p:spPr>
          <a:xfrm flipH="1">
            <a:off x="15833217" y="-2598059"/>
            <a:ext cx="2795016" cy="4991100"/>
          </a:xfrm>
          <a:custGeom>
            <a:avLst/>
            <a:gdLst/>
            <a:ahLst/>
            <a:cxnLst/>
            <a:rect l="l" t="t" r="r" b="b"/>
            <a:pathLst>
              <a:path w="2795016" h="4991100">
                <a:moveTo>
                  <a:pt x="2795016" y="0"/>
                </a:moveTo>
                <a:lnTo>
                  <a:pt x="0" y="0"/>
                </a:lnTo>
                <a:lnTo>
                  <a:pt x="0" y="4991100"/>
                </a:lnTo>
                <a:lnTo>
                  <a:pt x="2795016" y="4991100"/>
                </a:lnTo>
                <a:lnTo>
                  <a:pt x="279501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1" name="Freeform 11"/>
          <p:cNvSpPr/>
          <p:nvPr/>
        </p:nvSpPr>
        <p:spPr>
          <a:xfrm>
            <a:off x="-129317" y="8040608"/>
            <a:ext cx="2795016"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2" name="Freeform 12"/>
          <p:cNvSpPr/>
          <p:nvPr/>
        </p:nvSpPr>
        <p:spPr>
          <a:xfrm>
            <a:off x="-508733" y="1028700"/>
            <a:ext cx="5754562" cy="3836375"/>
          </a:xfrm>
          <a:custGeom>
            <a:avLst/>
            <a:gdLst/>
            <a:ahLst/>
            <a:cxnLst/>
            <a:rect l="l" t="t" r="r" b="b"/>
            <a:pathLst>
              <a:path w="5754562" h="3836375">
                <a:moveTo>
                  <a:pt x="0" y="0"/>
                </a:moveTo>
                <a:lnTo>
                  <a:pt x="5754562" y="0"/>
                </a:lnTo>
                <a:lnTo>
                  <a:pt x="5754562" y="3836375"/>
                </a:lnTo>
                <a:lnTo>
                  <a:pt x="0" y="3836375"/>
                </a:lnTo>
                <a:lnTo>
                  <a:pt x="0" y="0"/>
                </a:lnTo>
                <a:close/>
              </a:path>
            </a:pathLst>
          </a:custGeom>
          <a:blipFill>
            <a:blip r:embed="rId4"/>
            <a:stretch>
              <a:fillRect t="-6375" b="-6375"/>
            </a:stretch>
          </a:blipFill>
        </p:spPr>
        <p:txBody>
          <a:bodyPr/>
          <a:lstStyle/>
          <a:p>
            <a:endParaRPr lang="bg-BG"/>
          </a:p>
        </p:txBody>
      </p:sp>
      <p:sp>
        <p:nvSpPr>
          <p:cNvPr id="13" name="Freeform 13"/>
          <p:cNvSpPr/>
          <p:nvPr/>
        </p:nvSpPr>
        <p:spPr>
          <a:xfrm>
            <a:off x="13001473" y="5325313"/>
            <a:ext cx="5626760" cy="3751174"/>
          </a:xfrm>
          <a:custGeom>
            <a:avLst/>
            <a:gdLst/>
            <a:ahLst/>
            <a:cxnLst/>
            <a:rect l="l" t="t" r="r" b="b"/>
            <a:pathLst>
              <a:path w="5626760" h="3751174">
                <a:moveTo>
                  <a:pt x="0" y="0"/>
                </a:moveTo>
                <a:lnTo>
                  <a:pt x="5626760" y="0"/>
                </a:lnTo>
                <a:lnTo>
                  <a:pt x="5626760" y="3751174"/>
                </a:lnTo>
                <a:lnTo>
                  <a:pt x="0" y="3751174"/>
                </a:lnTo>
                <a:lnTo>
                  <a:pt x="0" y="0"/>
                </a:lnTo>
                <a:close/>
              </a:path>
            </a:pathLst>
          </a:custGeom>
          <a:blipFill>
            <a:blip r:embed="rId5"/>
            <a:stretch>
              <a:fillRect/>
            </a:stretch>
          </a:blipFill>
        </p:spPr>
        <p:txBody>
          <a:bodyPr/>
          <a:lstStyle/>
          <a:p>
            <a:endParaRPr lang="bg-BG"/>
          </a:p>
        </p:txBody>
      </p:sp>
      <p:sp>
        <p:nvSpPr>
          <p:cNvPr id="14" name="TextBox 14"/>
          <p:cNvSpPr txBox="1"/>
          <p:nvPr/>
        </p:nvSpPr>
        <p:spPr>
          <a:xfrm>
            <a:off x="7044414" y="2814500"/>
            <a:ext cx="10611410" cy="2307590"/>
          </a:xfrm>
          <a:prstGeom prst="rect">
            <a:avLst/>
          </a:prstGeom>
        </p:spPr>
        <p:txBody>
          <a:bodyPr lIns="0" tIns="0" rIns="0" bIns="0" rtlCol="0" anchor="t">
            <a:spAutoFit/>
          </a:bodyPr>
          <a:lstStyle/>
          <a:p>
            <a:pPr algn="just">
              <a:lnSpc>
                <a:spcPts val="3639"/>
              </a:lnSpc>
            </a:pPr>
            <a:r>
              <a:rPr lang="en-US" sz="2799" dirty="0">
                <a:solidFill>
                  <a:srgbClr val="000000"/>
                </a:solidFill>
                <a:latin typeface="Poppins"/>
              </a:rPr>
              <a:t>The National Sports Academy “Vassil </a:t>
            </a:r>
            <a:r>
              <a:rPr lang="en-US" sz="2799" dirty="0" err="1">
                <a:solidFill>
                  <a:srgbClr val="000000"/>
                </a:solidFill>
                <a:latin typeface="Poppins"/>
              </a:rPr>
              <a:t>Levski</a:t>
            </a:r>
            <a:r>
              <a:rPr lang="en-US" sz="2799" dirty="0">
                <a:solidFill>
                  <a:srgbClr val="000000"/>
                </a:solidFill>
                <a:latin typeface="Poppins"/>
              </a:rPr>
              <a:t>”, usually referred to as the NSA, is Bulgaria's  leading higher education institution specialized in teaching physical education, sports and physiotherapy. It is named after the national hero Vassil </a:t>
            </a:r>
            <a:r>
              <a:rPr lang="en-US" sz="2799" dirty="0" err="1">
                <a:solidFill>
                  <a:srgbClr val="000000"/>
                </a:solidFill>
                <a:latin typeface="Poppins"/>
              </a:rPr>
              <a:t>Levski</a:t>
            </a:r>
            <a:r>
              <a:rPr lang="en-US" sz="2799" dirty="0">
                <a:solidFill>
                  <a:srgbClr val="000000"/>
                </a:solidFill>
                <a:latin typeface="Poppins"/>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825068" y="12"/>
            <a:ext cx="7516417" cy="10286035"/>
            <a:chOff x="0" y="0"/>
            <a:chExt cx="23248112" cy="31814478"/>
          </a:xfrm>
        </p:grpSpPr>
        <p:sp>
          <p:nvSpPr>
            <p:cNvPr id="3" name="Freeform 3"/>
            <p:cNvSpPr/>
            <p:nvPr/>
          </p:nvSpPr>
          <p:spPr>
            <a:xfrm>
              <a:off x="0" y="0"/>
              <a:ext cx="23248113" cy="31814517"/>
            </a:xfrm>
            <a:custGeom>
              <a:avLst/>
              <a:gdLst/>
              <a:ahLst/>
              <a:cxnLst/>
              <a:rect l="l" t="t" r="r" b="b"/>
              <a:pathLst>
                <a:path w="23248113" h="31814517">
                  <a:moveTo>
                    <a:pt x="10775061" y="0"/>
                  </a:moveTo>
                  <a:lnTo>
                    <a:pt x="0" y="14652625"/>
                  </a:lnTo>
                  <a:lnTo>
                    <a:pt x="13368910" y="31814517"/>
                  </a:lnTo>
                  <a:lnTo>
                    <a:pt x="23248113" y="31814517"/>
                  </a:lnTo>
                  <a:lnTo>
                    <a:pt x="23248113" y="0"/>
                  </a:lnTo>
                  <a:close/>
                </a:path>
              </a:pathLst>
            </a:custGeom>
            <a:blipFill>
              <a:blip r:embed="rId2"/>
              <a:stretch>
                <a:fillRect l="-34996" r="-70403"/>
              </a:stretch>
            </a:blipFill>
          </p:spPr>
          <p:txBody>
            <a:bodyPr/>
            <a:lstStyle/>
            <a:p>
              <a:endParaRPr lang="bg-BG"/>
            </a:p>
          </p:txBody>
        </p:sp>
      </p:grpSp>
      <p:grpSp>
        <p:nvGrpSpPr>
          <p:cNvPr id="4" name="Group 4"/>
          <p:cNvGrpSpPr/>
          <p:nvPr/>
        </p:nvGrpSpPr>
        <p:grpSpPr>
          <a:xfrm rot="-10800000">
            <a:off x="10016153" y="-513917"/>
            <a:ext cx="4209272" cy="2700338"/>
            <a:chOff x="0" y="0"/>
            <a:chExt cx="1108615" cy="711200"/>
          </a:xfrm>
        </p:grpSpPr>
        <p:sp>
          <p:nvSpPr>
            <p:cNvPr id="5" name="Freeform 5"/>
            <p:cNvSpPr/>
            <p:nvPr/>
          </p:nvSpPr>
          <p:spPr>
            <a:xfrm>
              <a:off x="0" y="0"/>
              <a:ext cx="1108615" cy="711200"/>
            </a:xfrm>
            <a:custGeom>
              <a:avLst/>
              <a:gdLst/>
              <a:ahLst/>
              <a:cxnLst/>
              <a:rect l="l" t="t" r="r" b="b"/>
              <a:pathLst>
                <a:path w="1108615" h="711200">
                  <a:moveTo>
                    <a:pt x="554307" y="0"/>
                  </a:moveTo>
                  <a:lnTo>
                    <a:pt x="1108615" y="711200"/>
                  </a:lnTo>
                  <a:lnTo>
                    <a:pt x="0" y="711200"/>
                  </a:lnTo>
                  <a:lnTo>
                    <a:pt x="554307" y="0"/>
                  </a:lnTo>
                  <a:close/>
                </a:path>
              </a:pathLst>
            </a:custGeom>
            <a:solidFill>
              <a:srgbClr val="393939"/>
            </a:solidFill>
          </p:spPr>
          <p:txBody>
            <a:bodyPr/>
            <a:lstStyle/>
            <a:p>
              <a:endParaRPr lang="bg-BG"/>
            </a:p>
          </p:txBody>
        </p:sp>
        <p:sp>
          <p:nvSpPr>
            <p:cNvPr id="6" name="TextBox 6"/>
            <p:cNvSpPr txBox="1"/>
            <p:nvPr/>
          </p:nvSpPr>
          <p:spPr>
            <a:xfrm>
              <a:off x="127000" y="273050"/>
              <a:ext cx="854615" cy="387350"/>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7711677">
            <a:off x="9500238" y="533163"/>
            <a:ext cx="3847506" cy="182757"/>
          </a:xfrm>
          <a:custGeom>
            <a:avLst/>
            <a:gdLst/>
            <a:ahLst/>
            <a:cxnLst/>
            <a:rect l="l" t="t" r="r" b="b"/>
            <a:pathLst>
              <a:path w="3847506" h="182757">
                <a:moveTo>
                  <a:pt x="0" y="0"/>
                </a:moveTo>
                <a:lnTo>
                  <a:pt x="3847505" y="0"/>
                </a:lnTo>
                <a:lnTo>
                  <a:pt x="3847505" y="182756"/>
                </a:lnTo>
                <a:lnTo>
                  <a:pt x="0" y="182756"/>
                </a:lnTo>
                <a:lnTo>
                  <a:pt x="0" y="0"/>
                </a:lnTo>
                <a:close/>
              </a:path>
            </a:pathLst>
          </a:custGeom>
          <a:blipFill>
            <a:blip r:embed="rId3">
              <a:alphaModFix amt="70000"/>
            </a:blip>
            <a:stretch>
              <a:fillRect/>
            </a:stretch>
          </a:blipFill>
        </p:spPr>
        <p:txBody>
          <a:bodyPr/>
          <a:lstStyle/>
          <a:p>
            <a:endParaRPr lang="bg-BG"/>
          </a:p>
        </p:txBody>
      </p:sp>
      <p:grpSp>
        <p:nvGrpSpPr>
          <p:cNvPr id="8" name="Group 8"/>
          <p:cNvGrpSpPr/>
          <p:nvPr/>
        </p:nvGrpSpPr>
        <p:grpSpPr>
          <a:xfrm rot="-7675271">
            <a:off x="9303017" y="686757"/>
            <a:ext cx="3959087" cy="583251"/>
            <a:chOff x="0" y="0"/>
            <a:chExt cx="1807584" cy="266293"/>
          </a:xfrm>
        </p:grpSpPr>
        <p:sp>
          <p:nvSpPr>
            <p:cNvPr id="9" name="Freeform 9"/>
            <p:cNvSpPr/>
            <p:nvPr/>
          </p:nvSpPr>
          <p:spPr>
            <a:xfrm>
              <a:off x="0" y="0"/>
              <a:ext cx="1807584" cy="266293"/>
            </a:xfrm>
            <a:custGeom>
              <a:avLst/>
              <a:gdLst/>
              <a:ahLst/>
              <a:cxnLst/>
              <a:rect l="l" t="t" r="r" b="b"/>
              <a:pathLst>
                <a:path w="1807584" h="266293">
                  <a:moveTo>
                    <a:pt x="1604384" y="0"/>
                  </a:moveTo>
                  <a:lnTo>
                    <a:pt x="0" y="0"/>
                  </a:lnTo>
                  <a:lnTo>
                    <a:pt x="203200" y="266293"/>
                  </a:lnTo>
                  <a:lnTo>
                    <a:pt x="1807584" y="266293"/>
                  </a:lnTo>
                  <a:lnTo>
                    <a:pt x="1604384" y="0"/>
                  </a:lnTo>
                  <a:close/>
                </a:path>
              </a:pathLst>
            </a:custGeom>
            <a:solidFill>
              <a:srgbClr val="9BC0CA"/>
            </a:solidFill>
          </p:spPr>
          <p:txBody>
            <a:bodyPr/>
            <a:lstStyle/>
            <a:p>
              <a:endParaRPr lang="bg-BG"/>
            </a:p>
          </p:txBody>
        </p:sp>
        <p:sp>
          <p:nvSpPr>
            <p:cNvPr id="10" name="TextBox 10"/>
            <p:cNvSpPr txBox="1"/>
            <p:nvPr/>
          </p:nvSpPr>
          <p:spPr>
            <a:xfrm>
              <a:off x="101600" y="-57150"/>
              <a:ext cx="1604384" cy="323443"/>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7657944">
            <a:off x="8499809" y="721266"/>
            <a:ext cx="4841514" cy="229972"/>
          </a:xfrm>
          <a:custGeom>
            <a:avLst/>
            <a:gdLst/>
            <a:ahLst/>
            <a:cxnLst/>
            <a:rect l="l" t="t" r="r" b="b"/>
            <a:pathLst>
              <a:path w="4841514" h="229972">
                <a:moveTo>
                  <a:pt x="0" y="0"/>
                </a:moveTo>
                <a:lnTo>
                  <a:pt x="4841514" y="0"/>
                </a:lnTo>
                <a:lnTo>
                  <a:pt x="4841514" y="229972"/>
                </a:lnTo>
                <a:lnTo>
                  <a:pt x="0" y="229972"/>
                </a:lnTo>
                <a:lnTo>
                  <a:pt x="0" y="0"/>
                </a:lnTo>
                <a:close/>
              </a:path>
            </a:pathLst>
          </a:custGeom>
          <a:blipFill>
            <a:blip r:embed="rId3">
              <a:alphaModFix amt="70000"/>
            </a:blip>
            <a:stretch>
              <a:fillRect/>
            </a:stretch>
          </a:blipFill>
        </p:spPr>
        <p:txBody>
          <a:bodyPr/>
          <a:lstStyle/>
          <a:p>
            <a:endParaRPr lang="bg-BG"/>
          </a:p>
        </p:txBody>
      </p:sp>
      <p:grpSp>
        <p:nvGrpSpPr>
          <p:cNvPr id="12" name="Group 12"/>
          <p:cNvGrpSpPr/>
          <p:nvPr/>
        </p:nvGrpSpPr>
        <p:grpSpPr>
          <a:xfrm rot="-7667943">
            <a:off x="8266438" y="875005"/>
            <a:ext cx="4922211" cy="683724"/>
            <a:chOff x="0" y="0"/>
            <a:chExt cx="1917072" cy="266293"/>
          </a:xfrm>
        </p:grpSpPr>
        <p:sp>
          <p:nvSpPr>
            <p:cNvPr id="13" name="Freeform 13"/>
            <p:cNvSpPr/>
            <p:nvPr/>
          </p:nvSpPr>
          <p:spPr>
            <a:xfrm>
              <a:off x="0" y="0"/>
              <a:ext cx="1917072" cy="266293"/>
            </a:xfrm>
            <a:custGeom>
              <a:avLst/>
              <a:gdLst/>
              <a:ahLst/>
              <a:cxnLst/>
              <a:rect l="l" t="t" r="r" b="b"/>
              <a:pathLst>
                <a:path w="1917072" h="266293">
                  <a:moveTo>
                    <a:pt x="1713872" y="0"/>
                  </a:moveTo>
                  <a:lnTo>
                    <a:pt x="0" y="0"/>
                  </a:lnTo>
                  <a:lnTo>
                    <a:pt x="203200" y="266293"/>
                  </a:lnTo>
                  <a:lnTo>
                    <a:pt x="1917072" y="266293"/>
                  </a:lnTo>
                  <a:lnTo>
                    <a:pt x="1713872" y="0"/>
                  </a:lnTo>
                  <a:close/>
                </a:path>
              </a:pathLst>
            </a:custGeom>
            <a:solidFill>
              <a:srgbClr val="239ED9"/>
            </a:solidFill>
          </p:spPr>
          <p:txBody>
            <a:bodyPr/>
            <a:lstStyle/>
            <a:p>
              <a:endParaRPr lang="bg-BG"/>
            </a:p>
          </p:txBody>
        </p:sp>
        <p:sp>
          <p:nvSpPr>
            <p:cNvPr id="14" name="TextBox 14"/>
            <p:cNvSpPr txBox="1"/>
            <p:nvPr/>
          </p:nvSpPr>
          <p:spPr>
            <a:xfrm>
              <a:off x="101600" y="-57150"/>
              <a:ext cx="1713872" cy="323443"/>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9898349" y="7538995"/>
            <a:ext cx="4684928" cy="3005481"/>
            <a:chOff x="0" y="0"/>
            <a:chExt cx="1108615" cy="711200"/>
          </a:xfrm>
        </p:grpSpPr>
        <p:sp>
          <p:nvSpPr>
            <p:cNvPr id="16" name="Freeform 16"/>
            <p:cNvSpPr/>
            <p:nvPr/>
          </p:nvSpPr>
          <p:spPr>
            <a:xfrm>
              <a:off x="0" y="0"/>
              <a:ext cx="1108615" cy="711200"/>
            </a:xfrm>
            <a:custGeom>
              <a:avLst/>
              <a:gdLst/>
              <a:ahLst/>
              <a:cxnLst/>
              <a:rect l="l" t="t" r="r" b="b"/>
              <a:pathLst>
                <a:path w="1108615" h="711200">
                  <a:moveTo>
                    <a:pt x="554307" y="0"/>
                  </a:moveTo>
                  <a:lnTo>
                    <a:pt x="1108615" y="711200"/>
                  </a:lnTo>
                  <a:lnTo>
                    <a:pt x="0" y="711200"/>
                  </a:lnTo>
                  <a:lnTo>
                    <a:pt x="554307" y="0"/>
                  </a:lnTo>
                  <a:close/>
                </a:path>
              </a:pathLst>
            </a:custGeom>
            <a:solidFill>
              <a:srgbClr val="393939"/>
            </a:solidFill>
          </p:spPr>
          <p:txBody>
            <a:bodyPr/>
            <a:lstStyle/>
            <a:p>
              <a:endParaRPr lang="bg-BG"/>
            </a:p>
          </p:txBody>
        </p:sp>
        <p:sp>
          <p:nvSpPr>
            <p:cNvPr id="17" name="TextBox 17"/>
            <p:cNvSpPr txBox="1"/>
            <p:nvPr/>
          </p:nvSpPr>
          <p:spPr>
            <a:xfrm>
              <a:off x="127000" y="273050"/>
              <a:ext cx="854615" cy="3873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3254127">
            <a:off x="9982228" y="8948561"/>
            <a:ext cx="3847506" cy="182757"/>
          </a:xfrm>
          <a:custGeom>
            <a:avLst/>
            <a:gdLst/>
            <a:ahLst/>
            <a:cxnLst/>
            <a:rect l="l" t="t" r="r" b="b"/>
            <a:pathLst>
              <a:path w="3847506" h="182757">
                <a:moveTo>
                  <a:pt x="0" y="0"/>
                </a:moveTo>
                <a:lnTo>
                  <a:pt x="3847506" y="0"/>
                </a:lnTo>
                <a:lnTo>
                  <a:pt x="3847506" y="182756"/>
                </a:lnTo>
                <a:lnTo>
                  <a:pt x="0" y="182756"/>
                </a:lnTo>
                <a:lnTo>
                  <a:pt x="0" y="0"/>
                </a:lnTo>
                <a:close/>
              </a:path>
            </a:pathLst>
          </a:custGeom>
          <a:blipFill>
            <a:blip r:embed="rId3">
              <a:alphaModFix amt="70000"/>
            </a:blip>
            <a:stretch>
              <a:fillRect/>
            </a:stretch>
          </a:blipFill>
        </p:spPr>
        <p:txBody>
          <a:bodyPr/>
          <a:lstStyle/>
          <a:p>
            <a:endParaRPr lang="bg-BG"/>
          </a:p>
        </p:txBody>
      </p:sp>
      <p:grpSp>
        <p:nvGrpSpPr>
          <p:cNvPr id="19" name="Group 19"/>
          <p:cNvGrpSpPr/>
          <p:nvPr/>
        </p:nvGrpSpPr>
        <p:grpSpPr>
          <a:xfrm rot="-3233192">
            <a:off x="9350409" y="8940314"/>
            <a:ext cx="3959087" cy="583251"/>
            <a:chOff x="0" y="0"/>
            <a:chExt cx="1807584" cy="266293"/>
          </a:xfrm>
        </p:grpSpPr>
        <p:sp>
          <p:nvSpPr>
            <p:cNvPr id="20" name="Freeform 20"/>
            <p:cNvSpPr/>
            <p:nvPr/>
          </p:nvSpPr>
          <p:spPr>
            <a:xfrm>
              <a:off x="0" y="0"/>
              <a:ext cx="1807584" cy="266293"/>
            </a:xfrm>
            <a:custGeom>
              <a:avLst/>
              <a:gdLst/>
              <a:ahLst/>
              <a:cxnLst/>
              <a:rect l="l" t="t" r="r" b="b"/>
              <a:pathLst>
                <a:path w="1807584" h="266293">
                  <a:moveTo>
                    <a:pt x="1604384" y="0"/>
                  </a:moveTo>
                  <a:lnTo>
                    <a:pt x="0" y="0"/>
                  </a:lnTo>
                  <a:lnTo>
                    <a:pt x="203200" y="266293"/>
                  </a:lnTo>
                  <a:lnTo>
                    <a:pt x="1807584" y="266293"/>
                  </a:lnTo>
                  <a:lnTo>
                    <a:pt x="1604384" y="0"/>
                  </a:lnTo>
                  <a:close/>
                </a:path>
              </a:pathLst>
            </a:custGeom>
            <a:solidFill>
              <a:srgbClr val="239ED9"/>
            </a:solidFill>
          </p:spPr>
          <p:txBody>
            <a:bodyPr/>
            <a:lstStyle/>
            <a:p>
              <a:endParaRPr lang="bg-BG"/>
            </a:p>
          </p:txBody>
        </p:sp>
        <p:sp>
          <p:nvSpPr>
            <p:cNvPr id="21" name="TextBox 21"/>
            <p:cNvSpPr txBox="1"/>
            <p:nvPr/>
          </p:nvSpPr>
          <p:spPr>
            <a:xfrm>
              <a:off x="101600" y="-57150"/>
              <a:ext cx="1604384" cy="323443"/>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rot="-3254127">
            <a:off x="8803373" y="8926461"/>
            <a:ext cx="4841514" cy="229972"/>
          </a:xfrm>
          <a:custGeom>
            <a:avLst/>
            <a:gdLst/>
            <a:ahLst/>
            <a:cxnLst/>
            <a:rect l="l" t="t" r="r" b="b"/>
            <a:pathLst>
              <a:path w="4841514" h="229972">
                <a:moveTo>
                  <a:pt x="0" y="0"/>
                </a:moveTo>
                <a:lnTo>
                  <a:pt x="4841514" y="0"/>
                </a:lnTo>
                <a:lnTo>
                  <a:pt x="4841514" y="229972"/>
                </a:lnTo>
                <a:lnTo>
                  <a:pt x="0" y="229972"/>
                </a:lnTo>
                <a:lnTo>
                  <a:pt x="0" y="0"/>
                </a:lnTo>
                <a:close/>
              </a:path>
            </a:pathLst>
          </a:custGeom>
          <a:blipFill>
            <a:blip r:embed="rId3">
              <a:alphaModFix amt="70000"/>
            </a:blip>
            <a:stretch>
              <a:fillRect/>
            </a:stretch>
          </a:blipFill>
        </p:spPr>
        <p:txBody>
          <a:bodyPr/>
          <a:lstStyle/>
          <a:p>
            <a:endParaRPr lang="bg-BG"/>
          </a:p>
        </p:txBody>
      </p:sp>
      <p:grpSp>
        <p:nvGrpSpPr>
          <p:cNvPr id="23" name="Group 23"/>
          <p:cNvGrpSpPr/>
          <p:nvPr/>
        </p:nvGrpSpPr>
        <p:grpSpPr>
          <a:xfrm rot="-3233192">
            <a:off x="7784102" y="8295552"/>
            <a:ext cx="5979904" cy="918583"/>
            <a:chOff x="0" y="0"/>
            <a:chExt cx="1733545" cy="266293"/>
          </a:xfrm>
        </p:grpSpPr>
        <p:sp>
          <p:nvSpPr>
            <p:cNvPr id="24" name="Freeform 24"/>
            <p:cNvSpPr/>
            <p:nvPr/>
          </p:nvSpPr>
          <p:spPr>
            <a:xfrm>
              <a:off x="0" y="0"/>
              <a:ext cx="1733545" cy="266293"/>
            </a:xfrm>
            <a:custGeom>
              <a:avLst/>
              <a:gdLst/>
              <a:ahLst/>
              <a:cxnLst/>
              <a:rect l="l" t="t" r="r" b="b"/>
              <a:pathLst>
                <a:path w="1733545" h="266293">
                  <a:moveTo>
                    <a:pt x="1530345" y="0"/>
                  </a:moveTo>
                  <a:lnTo>
                    <a:pt x="0" y="0"/>
                  </a:lnTo>
                  <a:lnTo>
                    <a:pt x="203200" y="266293"/>
                  </a:lnTo>
                  <a:lnTo>
                    <a:pt x="1733545" y="266293"/>
                  </a:lnTo>
                  <a:lnTo>
                    <a:pt x="1530345" y="0"/>
                  </a:lnTo>
                  <a:close/>
                </a:path>
              </a:pathLst>
            </a:custGeom>
            <a:solidFill>
              <a:srgbClr val="9BC0CA"/>
            </a:solidFill>
          </p:spPr>
          <p:txBody>
            <a:bodyPr/>
            <a:lstStyle/>
            <a:p>
              <a:endParaRPr lang="bg-BG"/>
            </a:p>
          </p:txBody>
        </p:sp>
        <p:sp>
          <p:nvSpPr>
            <p:cNvPr id="25" name="TextBox 25"/>
            <p:cNvSpPr txBox="1"/>
            <p:nvPr/>
          </p:nvSpPr>
          <p:spPr>
            <a:xfrm>
              <a:off x="101600" y="-57150"/>
              <a:ext cx="1530345" cy="323443"/>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rot="3136011">
            <a:off x="8438361" y="8768216"/>
            <a:ext cx="7412268" cy="352083"/>
          </a:xfrm>
          <a:custGeom>
            <a:avLst/>
            <a:gdLst/>
            <a:ahLst/>
            <a:cxnLst/>
            <a:rect l="l" t="t" r="r" b="b"/>
            <a:pathLst>
              <a:path w="7412268" h="352083">
                <a:moveTo>
                  <a:pt x="0" y="0"/>
                </a:moveTo>
                <a:lnTo>
                  <a:pt x="7412268" y="0"/>
                </a:lnTo>
                <a:lnTo>
                  <a:pt x="7412268" y="352083"/>
                </a:lnTo>
                <a:lnTo>
                  <a:pt x="0" y="352083"/>
                </a:lnTo>
                <a:lnTo>
                  <a:pt x="0" y="0"/>
                </a:lnTo>
                <a:close/>
              </a:path>
            </a:pathLst>
          </a:custGeom>
          <a:blipFill>
            <a:blip r:embed="rId3">
              <a:alphaModFix amt="70000"/>
            </a:blip>
            <a:stretch>
              <a:fillRect/>
            </a:stretch>
          </a:blipFill>
        </p:spPr>
        <p:txBody>
          <a:bodyPr/>
          <a:lstStyle/>
          <a:p>
            <a:endParaRPr lang="bg-BG"/>
          </a:p>
        </p:txBody>
      </p:sp>
      <p:grpSp>
        <p:nvGrpSpPr>
          <p:cNvPr id="27" name="Group 27"/>
          <p:cNvGrpSpPr/>
          <p:nvPr/>
        </p:nvGrpSpPr>
        <p:grpSpPr>
          <a:xfrm rot="3129624">
            <a:off x="7595385" y="10436466"/>
            <a:ext cx="14392473" cy="1344867"/>
            <a:chOff x="0" y="0"/>
            <a:chExt cx="2939684" cy="274691"/>
          </a:xfrm>
        </p:grpSpPr>
        <p:sp>
          <p:nvSpPr>
            <p:cNvPr id="28" name="Freeform 28"/>
            <p:cNvSpPr/>
            <p:nvPr/>
          </p:nvSpPr>
          <p:spPr>
            <a:xfrm>
              <a:off x="0" y="0"/>
              <a:ext cx="2939684" cy="274691"/>
            </a:xfrm>
            <a:custGeom>
              <a:avLst/>
              <a:gdLst/>
              <a:ahLst/>
              <a:cxnLst/>
              <a:rect l="l" t="t" r="r" b="b"/>
              <a:pathLst>
                <a:path w="2939684" h="274691">
                  <a:moveTo>
                    <a:pt x="203200" y="0"/>
                  </a:moveTo>
                  <a:lnTo>
                    <a:pt x="2939684" y="0"/>
                  </a:lnTo>
                  <a:lnTo>
                    <a:pt x="2736484" y="274691"/>
                  </a:lnTo>
                  <a:lnTo>
                    <a:pt x="0" y="274691"/>
                  </a:lnTo>
                  <a:lnTo>
                    <a:pt x="203200" y="0"/>
                  </a:lnTo>
                  <a:close/>
                </a:path>
              </a:pathLst>
            </a:custGeom>
            <a:solidFill>
              <a:srgbClr val="239ED9"/>
            </a:solidFill>
          </p:spPr>
          <p:txBody>
            <a:bodyPr/>
            <a:lstStyle/>
            <a:p>
              <a:endParaRPr lang="bg-BG"/>
            </a:p>
          </p:txBody>
        </p:sp>
        <p:sp>
          <p:nvSpPr>
            <p:cNvPr id="29" name="TextBox 29"/>
            <p:cNvSpPr txBox="1"/>
            <p:nvPr/>
          </p:nvSpPr>
          <p:spPr>
            <a:xfrm>
              <a:off x="101600" y="-57150"/>
              <a:ext cx="2736484" cy="331841"/>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rot="-3233192">
            <a:off x="8162626" y="1547845"/>
            <a:ext cx="10147670" cy="990247"/>
            <a:chOff x="0" y="0"/>
            <a:chExt cx="2728865" cy="266293"/>
          </a:xfrm>
        </p:grpSpPr>
        <p:sp>
          <p:nvSpPr>
            <p:cNvPr id="31" name="Freeform 31"/>
            <p:cNvSpPr/>
            <p:nvPr/>
          </p:nvSpPr>
          <p:spPr>
            <a:xfrm>
              <a:off x="0" y="0"/>
              <a:ext cx="2728865" cy="266293"/>
            </a:xfrm>
            <a:custGeom>
              <a:avLst/>
              <a:gdLst/>
              <a:ahLst/>
              <a:cxnLst/>
              <a:rect l="l" t="t" r="r" b="b"/>
              <a:pathLst>
                <a:path w="2728865" h="266293">
                  <a:moveTo>
                    <a:pt x="2525665" y="0"/>
                  </a:moveTo>
                  <a:lnTo>
                    <a:pt x="0" y="0"/>
                  </a:lnTo>
                  <a:lnTo>
                    <a:pt x="203200" y="266293"/>
                  </a:lnTo>
                  <a:lnTo>
                    <a:pt x="2728865" y="266293"/>
                  </a:lnTo>
                  <a:lnTo>
                    <a:pt x="2525665" y="0"/>
                  </a:lnTo>
                  <a:close/>
                </a:path>
              </a:pathLst>
            </a:custGeom>
            <a:solidFill>
              <a:srgbClr val="239ED9"/>
            </a:solidFill>
          </p:spPr>
          <p:txBody>
            <a:bodyPr/>
            <a:lstStyle/>
            <a:p>
              <a:endParaRPr lang="bg-BG"/>
            </a:p>
          </p:txBody>
        </p:sp>
        <p:sp>
          <p:nvSpPr>
            <p:cNvPr id="32" name="TextBox 32"/>
            <p:cNvSpPr txBox="1"/>
            <p:nvPr/>
          </p:nvSpPr>
          <p:spPr>
            <a:xfrm>
              <a:off x="101600" y="-57150"/>
              <a:ext cx="2525665" cy="323443"/>
            </a:xfrm>
            <a:prstGeom prst="rect">
              <a:avLst/>
            </a:prstGeom>
          </p:spPr>
          <p:txBody>
            <a:bodyPr lIns="50800" tIns="50800" rIns="50800" bIns="50800" rtlCol="0" anchor="ctr"/>
            <a:lstStyle/>
            <a:p>
              <a:pPr algn="ctr">
                <a:lnSpc>
                  <a:spcPts val="2659"/>
                </a:lnSpc>
              </a:pPr>
              <a:endParaRPr/>
            </a:p>
          </p:txBody>
        </p:sp>
      </p:grpSp>
      <p:sp>
        <p:nvSpPr>
          <p:cNvPr id="33" name="Freeform 33"/>
          <p:cNvSpPr/>
          <p:nvPr/>
        </p:nvSpPr>
        <p:spPr>
          <a:xfrm rot="-3237598">
            <a:off x="9362717" y="1629632"/>
            <a:ext cx="7276226" cy="345621"/>
          </a:xfrm>
          <a:custGeom>
            <a:avLst/>
            <a:gdLst/>
            <a:ahLst/>
            <a:cxnLst/>
            <a:rect l="l" t="t" r="r" b="b"/>
            <a:pathLst>
              <a:path w="7276226" h="345621">
                <a:moveTo>
                  <a:pt x="0" y="0"/>
                </a:moveTo>
                <a:lnTo>
                  <a:pt x="7276225" y="0"/>
                </a:lnTo>
                <a:lnTo>
                  <a:pt x="7276225" y="345620"/>
                </a:lnTo>
                <a:lnTo>
                  <a:pt x="0" y="345620"/>
                </a:lnTo>
                <a:lnTo>
                  <a:pt x="0" y="0"/>
                </a:lnTo>
                <a:close/>
              </a:path>
            </a:pathLst>
          </a:custGeom>
          <a:blipFill>
            <a:blip r:embed="rId3">
              <a:alphaModFix amt="70000"/>
            </a:blip>
            <a:stretch>
              <a:fillRect/>
            </a:stretch>
          </a:blipFill>
        </p:spPr>
        <p:txBody>
          <a:bodyPr/>
          <a:lstStyle/>
          <a:p>
            <a:endParaRPr lang="bg-BG"/>
          </a:p>
        </p:txBody>
      </p:sp>
      <p:sp>
        <p:nvSpPr>
          <p:cNvPr id="34" name="Freeform 34"/>
          <p:cNvSpPr/>
          <p:nvPr/>
        </p:nvSpPr>
        <p:spPr>
          <a:xfrm rot="3136011">
            <a:off x="7877542" y="8040249"/>
            <a:ext cx="9848529" cy="467805"/>
          </a:xfrm>
          <a:custGeom>
            <a:avLst/>
            <a:gdLst/>
            <a:ahLst/>
            <a:cxnLst/>
            <a:rect l="l" t="t" r="r" b="b"/>
            <a:pathLst>
              <a:path w="9848529" h="467805">
                <a:moveTo>
                  <a:pt x="0" y="0"/>
                </a:moveTo>
                <a:lnTo>
                  <a:pt x="9848529" y="0"/>
                </a:lnTo>
                <a:lnTo>
                  <a:pt x="9848529" y="467805"/>
                </a:lnTo>
                <a:lnTo>
                  <a:pt x="0" y="467805"/>
                </a:lnTo>
                <a:lnTo>
                  <a:pt x="0" y="0"/>
                </a:lnTo>
                <a:close/>
              </a:path>
            </a:pathLst>
          </a:custGeom>
          <a:blipFill>
            <a:blip r:embed="rId3">
              <a:alphaModFix amt="70000"/>
            </a:blip>
            <a:stretch>
              <a:fillRect/>
            </a:stretch>
          </a:blipFill>
        </p:spPr>
        <p:txBody>
          <a:bodyPr/>
          <a:lstStyle/>
          <a:p>
            <a:endParaRPr lang="bg-BG"/>
          </a:p>
        </p:txBody>
      </p:sp>
      <p:grpSp>
        <p:nvGrpSpPr>
          <p:cNvPr id="35" name="Group 35"/>
          <p:cNvGrpSpPr/>
          <p:nvPr/>
        </p:nvGrpSpPr>
        <p:grpSpPr>
          <a:xfrm rot="3129624">
            <a:off x="8143042" y="7729127"/>
            <a:ext cx="10890298" cy="1017616"/>
            <a:chOff x="0" y="0"/>
            <a:chExt cx="2939684" cy="274691"/>
          </a:xfrm>
        </p:grpSpPr>
        <p:sp>
          <p:nvSpPr>
            <p:cNvPr id="36" name="Freeform 36"/>
            <p:cNvSpPr/>
            <p:nvPr/>
          </p:nvSpPr>
          <p:spPr>
            <a:xfrm>
              <a:off x="0" y="0"/>
              <a:ext cx="2939684" cy="274691"/>
            </a:xfrm>
            <a:custGeom>
              <a:avLst/>
              <a:gdLst/>
              <a:ahLst/>
              <a:cxnLst/>
              <a:rect l="l" t="t" r="r" b="b"/>
              <a:pathLst>
                <a:path w="2939684" h="274691">
                  <a:moveTo>
                    <a:pt x="203200" y="0"/>
                  </a:moveTo>
                  <a:lnTo>
                    <a:pt x="2939684" y="0"/>
                  </a:lnTo>
                  <a:lnTo>
                    <a:pt x="2736484" y="274691"/>
                  </a:lnTo>
                  <a:lnTo>
                    <a:pt x="0" y="274691"/>
                  </a:lnTo>
                  <a:lnTo>
                    <a:pt x="203200" y="0"/>
                  </a:lnTo>
                  <a:close/>
                </a:path>
              </a:pathLst>
            </a:custGeom>
            <a:solidFill>
              <a:srgbClr val="9BC0CA"/>
            </a:solidFill>
          </p:spPr>
          <p:txBody>
            <a:bodyPr/>
            <a:lstStyle/>
            <a:p>
              <a:endParaRPr lang="bg-BG"/>
            </a:p>
          </p:txBody>
        </p:sp>
        <p:sp>
          <p:nvSpPr>
            <p:cNvPr id="37" name="TextBox 37"/>
            <p:cNvSpPr txBox="1"/>
            <p:nvPr/>
          </p:nvSpPr>
          <p:spPr>
            <a:xfrm>
              <a:off x="101600" y="-57150"/>
              <a:ext cx="2736484" cy="331841"/>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rot="-3233192">
            <a:off x="8793850" y="1154249"/>
            <a:ext cx="7155380" cy="1008470"/>
            <a:chOff x="0" y="0"/>
            <a:chExt cx="1889421" cy="266293"/>
          </a:xfrm>
        </p:grpSpPr>
        <p:sp>
          <p:nvSpPr>
            <p:cNvPr id="39" name="Freeform 39"/>
            <p:cNvSpPr/>
            <p:nvPr/>
          </p:nvSpPr>
          <p:spPr>
            <a:xfrm>
              <a:off x="0" y="0"/>
              <a:ext cx="1889421" cy="266293"/>
            </a:xfrm>
            <a:custGeom>
              <a:avLst/>
              <a:gdLst/>
              <a:ahLst/>
              <a:cxnLst/>
              <a:rect l="l" t="t" r="r" b="b"/>
              <a:pathLst>
                <a:path w="1889421" h="266293">
                  <a:moveTo>
                    <a:pt x="1686221" y="0"/>
                  </a:moveTo>
                  <a:lnTo>
                    <a:pt x="0" y="0"/>
                  </a:lnTo>
                  <a:lnTo>
                    <a:pt x="203200" y="266293"/>
                  </a:lnTo>
                  <a:lnTo>
                    <a:pt x="1889421" y="266293"/>
                  </a:lnTo>
                  <a:lnTo>
                    <a:pt x="1686221" y="0"/>
                  </a:lnTo>
                  <a:close/>
                </a:path>
              </a:pathLst>
            </a:custGeom>
            <a:solidFill>
              <a:srgbClr val="9BC0CA"/>
            </a:solidFill>
          </p:spPr>
          <p:txBody>
            <a:bodyPr/>
            <a:lstStyle/>
            <a:p>
              <a:endParaRPr lang="bg-BG"/>
            </a:p>
          </p:txBody>
        </p:sp>
        <p:sp>
          <p:nvSpPr>
            <p:cNvPr id="40" name="TextBox 40"/>
            <p:cNvSpPr txBox="1"/>
            <p:nvPr/>
          </p:nvSpPr>
          <p:spPr>
            <a:xfrm>
              <a:off x="101600" y="-57150"/>
              <a:ext cx="1686221" cy="323443"/>
            </a:xfrm>
            <a:prstGeom prst="rect">
              <a:avLst/>
            </a:prstGeom>
          </p:spPr>
          <p:txBody>
            <a:bodyPr lIns="50800" tIns="50800" rIns="50800" bIns="50800" rtlCol="0" anchor="ctr"/>
            <a:lstStyle/>
            <a:p>
              <a:pPr algn="ctr">
                <a:lnSpc>
                  <a:spcPts val="2659"/>
                </a:lnSpc>
              </a:pPr>
              <a:endParaRPr/>
            </a:p>
          </p:txBody>
        </p:sp>
      </p:grpSp>
      <p:sp>
        <p:nvSpPr>
          <p:cNvPr id="41" name="TextBox 41"/>
          <p:cNvSpPr txBox="1"/>
          <p:nvPr/>
        </p:nvSpPr>
        <p:spPr>
          <a:xfrm>
            <a:off x="733304" y="1380347"/>
            <a:ext cx="8410696" cy="1990725"/>
          </a:xfrm>
          <a:prstGeom prst="rect">
            <a:avLst/>
          </a:prstGeom>
        </p:spPr>
        <p:txBody>
          <a:bodyPr lIns="0" tIns="0" rIns="0" bIns="0" rtlCol="0" anchor="t">
            <a:spAutoFit/>
          </a:bodyPr>
          <a:lstStyle/>
          <a:p>
            <a:pPr>
              <a:lnSpc>
                <a:spcPts val="5174"/>
              </a:lnSpc>
            </a:pPr>
            <a:r>
              <a:rPr lang="en-US" sz="4499">
                <a:solidFill>
                  <a:srgbClr val="000000"/>
                </a:solidFill>
                <a:latin typeface="Poppins Bold"/>
              </a:rPr>
              <a:t>80 years of experience in sports higher education and science </a:t>
            </a:r>
          </a:p>
        </p:txBody>
      </p:sp>
      <p:sp>
        <p:nvSpPr>
          <p:cNvPr id="42" name="TextBox 42"/>
          <p:cNvSpPr txBox="1"/>
          <p:nvPr/>
        </p:nvSpPr>
        <p:spPr>
          <a:xfrm>
            <a:off x="733304" y="3893467"/>
            <a:ext cx="8410696" cy="5050790"/>
          </a:xfrm>
          <a:prstGeom prst="rect">
            <a:avLst/>
          </a:prstGeom>
        </p:spPr>
        <p:txBody>
          <a:bodyPr lIns="0" tIns="0" rIns="0" bIns="0" rtlCol="0" anchor="t">
            <a:spAutoFit/>
          </a:bodyPr>
          <a:lstStyle/>
          <a:p>
            <a:pPr algn="just">
              <a:lnSpc>
                <a:spcPts val="3639"/>
              </a:lnSpc>
            </a:pPr>
            <a:r>
              <a:rPr lang="en-US" sz="2799">
                <a:solidFill>
                  <a:srgbClr val="000000"/>
                </a:solidFill>
                <a:latin typeface="Poppins"/>
              </a:rPr>
              <a:t>•State-owned university, specialized in sport teaching</a:t>
            </a:r>
          </a:p>
          <a:p>
            <a:pPr algn="just">
              <a:lnSpc>
                <a:spcPts val="3639"/>
              </a:lnSpc>
            </a:pPr>
            <a:r>
              <a:rPr lang="en-US" sz="2799">
                <a:solidFill>
                  <a:srgbClr val="000000"/>
                </a:solidFill>
                <a:latin typeface="Poppins"/>
              </a:rPr>
              <a:t>•Forms of studying: full-time, part-time, distance, individual</a:t>
            </a:r>
          </a:p>
          <a:p>
            <a:pPr algn="just">
              <a:lnSpc>
                <a:spcPts val="3639"/>
              </a:lnSpc>
            </a:pPr>
            <a:r>
              <a:rPr lang="en-US" sz="2799">
                <a:solidFill>
                  <a:srgbClr val="000000"/>
                </a:solidFill>
                <a:latin typeface="Poppins"/>
              </a:rPr>
              <a:t>•Fully harmonized with the Bologna system</a:t>
            </a:r>
          </a:p>
          <a:p>
            <a:pPr algn="just">
              <a:lnSpc>
                <a:spcPts val="3639"/>
              </a:lnSpc>
            </a:pPr>
            <a:r>
              <a:rPr lang="en-US" sz="2799">
                <a:solidFill>
                  <a:srgbClr val="000000"/>
                </a:solidFill>
                <a:latin typeface="Poppins"/>
              </a:rPr>
              <a:t>•Provides education at the three qualification degrees – Bachelor (240 ECTS), Master (60 ECTS), Doctor (3 years)</a:t>
            </a:r>
          </a:p>
          <a:p>
            <a:pPr algn="just">
              <a:lnSpc>
                <a:spcPts val="3639"/>
              </a:lnSpc>
            </a:pPr>
            <a:r>
              <a:rPr lang="en-US" sz="2799">
                <a:solidFill>
                  <a:srgbClr val="000000"/>
                </a:solidFill>
                <a:latin typeface="Poppins"/>
              </a:rPr>
              <a:t>•Continuous qualifications – short-term and long-term </a:t>
            </a:r>
          </a:p>
          <a:p>
            <a:pPr algn="just">
              <a:lnSpc>
                <a:spcPts val="3639"/>
              </a:lnSpc>
            </a:pPr>
            <a:endParaRPr lang="en-US" sz="2799">
              <a:solidFill>
                <a:srgbClr val="000000"/>
              </a:solidFill>
              <a:latin typeface="Poppin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107" y="-2653476"/>
            <a:ext cx="2795016"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3" name="Freeform 3"/>
          <p:cNvSpPr/>
          <p:nvPr/>
        </p:nvSpPr>
        <p:spPr>
          <a:xfrm flipH="1">
            <a:off x="15553091" y="-2653476"/>
            <a:ext cx="2795016" cy="4991100"/>
          </a:xfrm>
          <a:custGeom>
            <a:avLst/>
            <a:gdLst/>
            <a:ahLst/>
            <a:cxnLst/>
            <a:rect l="l" t="t" r="r" b="b"/>
            <a:pathLst>
              <a:path w="2795016" h="4991100">
                <a:moveTo>
                  <a:pt x="2795016" y="0"/>
                </a:moveTo>
                <a:lnTo>
                  <a:pt x="0" y="0"/>
                </a:lnTo>
                <a:lnTo>
                  <a:pt x="0" y="4991100"/>
                </a:lnTo>
                <a:lnTo>
                  <a:pt x="2795016" y="4991100"/>
                </a:lnTo>
                <a:lnTo>
                  <a:pt x="279501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grpSp>
        <p:nvGrpSpPr>
          <p:cNvPr id="4" name="Group 4"/>
          <p:cNvGrpSpPr/>
          <p:nvPr/>
        </p:nvGrpSpPr>
        <p:grpSpPr>
          <a:xfrm>
            <a:off x="-1522364" y="9979204"/>
            <a:ext cx="21354623" cy="2652117"/>
            <a:chOff x="0" y="0"/>
            <a:chExt cx="5624263" cy="698500"/>
          </a:xfrm>
        </p:grpSpPr>
        <p:sp>
          <p:nvSpPr>
            <p:cNvPr id="5" name="Freeform 5"/>
            <p:cNvSpPr/>
            <p:nvPr/>
          </p:nvSpPr>
          <p:spPr>
            <a:xfrm>
              <a:off x="0" y="0"/>
              <a:ext cx="5624263" cy="698500"/>
            </a:xfrm>
            <a:custGeom>
              <a:avLst/>
              <a:gdLst/>
              <a:ahLst/>
              <a:cxnLst/>
              <a:rect l="l" t="t" r="r" b="b"/>
              <a:pathLst>
                <a:path w="5624263" h="698500">
                  <a:moveTo>
                    <a:pt x="5624263" y="349250"/>
                  </a:moveTo>
                  <a:lnTo>
                    <a:pt x="5421063" y="698500"/>
                  </a:lnTo>
                  <a:lnTo>
                    <a:pt x="203200" y="698500"/>
                  </a:lnTo>
                  <a:lnTo>
                    <a:pt x="0" y="349250"/>
                  </a:lnTo>
                  <a:lnTo>
                    <a:pt x="203200" y="0"/>
                  </a:lnTo>
                  <a:lnTo>
                    <a:pt x="5421063" y="0"/>
                  </a:lnTo>
                  <a:lnTo>
                    <a:pt x="5624263" y="349250"/>
                  </a:lnTo>
                  <a:close/>
                </a:path>
              </a:pathLst>
            </a:custGeom>
            <a:solidFill>
              <a:srgbClr val="393939"/>
            </a:solidFill>
          </p:spPr>
          <p:txBody>
            <a:bodyPr/>
            <a:lstStyle/>
            <a:p>
              <a:endParaRPr lang="bg-BG"/>
            </a:p>
          </p:txBody>
        </p:sp>
        <p:sp>
          <p:nvSpPr>
            <p:cNvPr id="6" name="TextBox 6"/>
            <p:cNvSpPr txBox="1"/>
            <p:nvPr/>
          </p:nvSpPr>
          <p:spPr>
            <a:xfrm>
              <a:off x="114300" y="-57150"/>
              <a:ext cx="5395663" cy="7556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81160" y="9979204"/>
            <a:ext cx="11022791" cy="2652117"/>
            <a:chOff x="0" y="0"/>
            <a:chExt cx="2903122" cy="698500"/>
          </a:xfrm>
        </p:grpSpPr>
        <p:sp>
          <p:nvSpPr>
            <p:cNvPr id="8" name="Freeform 8"/>
            <p:cNvSpPr/>
            <p:nvPr/>
          </p:nvSpPr>
          <p:spPr>
            <a:xfrm>
              <a:off x="0" y="0"/>
              <a:ext cx="2903122" cy="698500"/>
            </a:xfrm>
            <a:custGeom>
              <a:avLst/>
              <a:gdLst/>
              <a:ahLst/>
              <a:cxnLst/>
              <a:rect l="l" t="t" r="r" b="b"/>
              <a:pathLst>
                <a:path w="2903122" h="698500">
                  <a:moveTo>
                    <a:pt x="2903122" y="349250"/>
                  </a:moveTo>
                  <a:lnTo>
                    <a:pt x="2699922" y="698500"/>
                  </a:lnTo>
                  <a:lnTo>
                    <a:pt x="203200" y="698500"/>
                  </a:lnTo>
                  <a:lnTo>
                    <a:pt x="0" y="349250"/>
                  </a:lnTo>
                  <a:lnTo>
                    <a:pt x="203200" y="0"/>
                  </a:lnTo>
                  <a:lnTo>
                    <a:pt x="2699922" y="0"/>
                  </a:lnTo>
                  <a:lnTo>
                    <a:pt x="2903122" y="349250"/>
                  </a:lnTo>
                  <a:close/>
                </a:path>
              </a:pathLst>
            </a:custGeom>
            <a:solidFill>
              <a:srgbClr val="239ED9"/>
            </a:solidFill>
          </p:spPr>
          <p:txBody>
            <a:bodyPr/>
            <a:lstStyle/>
            <a:p>
              <a:endParaRPr lang="bg-BG"/>
            </a:p>
          </p:txBody>
        </p:sp>
        <p:sp>
          <p:nvSpPr>
            <p:cNvPr id="9" name="TextBox 9"/>
            <p:cNvSpPr txBox="1"/>
            <p:nvPr/>
          </p:nvSpPr>
          <p:spPr>
            <a:xfrm>
              <a:off x="114300" y="-57150"/>
              <a:ext cx="2674522" cy="7556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2363919" y="9979204"/>
            <a:ext cx="8400463" cy="2652117"/>
            <a:chOff x="0" y="0"/>
            <a:chExt cx="2212468" cy="698500"/>
          </a:xfrm>
        </p:grpSpPr>
        <p:sp>
          <p:nvSpPr>
            <p:cNvPr id="11" name="Freeform 11"/>
            <p:cNvSpPr/>
            <p:nvPr/>
          </p:nvSpPr>
          <p:spPr>
            <a:xfrm>
              <a:off x="0" y="0"/>
              <a:ext cx="2212468" cy="698500"/>
            </a:xfrm>
            <a:custGeom>
              <a:avLst/>
              <a:gdLst/>
              <a:ahLst/>
              <a:cxnLst/>
              <a:rect l="l" t="t" r="r" b="b"/>
              <a:pathLst>
                <a:path w="2212468" h="698500">
                  <a:moveTo>
                    <a:pt x="2212468" y="349250"/>
                  </a:moveTo>
                  <a:lnTo>
                    <a:pt x="2009268" y="698500"/>
                  </a:lnTo>
                  <a:lnTo>
                    <a:pt x="203200" y="698500"/>
                  </a:lnTo>
                  <a:lnTo>
                    <a:pt x="0" y="349250"/>
                  </a:lnTo>
                  <a:lnTo>
                    <a:pt x="203200" y="0"/>
                  </a:lnTo>
                  <a:lnTo>
                    <a:pt x="2009268" y="0"/>
                  </a:lnTo>
                  <a:lnTo>
                    <a:pt x="2212468" y="349250"/>
                  </a:lnTo>
                  <a:close/>
                </a:path>
              </a:pathLst>
            </a:custGeom>
            <a:solidFill>
              <a:srgbClr val="9BC0CA"/>
            </a:solidFill>
          </p:spPr>
          <p:txBody>
            <a:bodyPr/>
            <a:lstStyle/>
            <a:p>
              <a:endParaRPr lang="bg-BG"/>
            </a:p>
          </p:txBody>
        </p:sp>
        <p:sp>
          <p:nvSpPr>
            <p:cNvPr id="12" name="TextBox 12"/>
            <p:cNvSpPr txBox="1"/>
            <p:nvPr/>
          </p:nvSpPr>
          <p:spPr>
            <a:xfrm>
              <a:off x="114300" y="-57150"/>
              <a:ext cx="1983868" cy="75565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5168385" y="1009650"/>
            <a:ext cx="7951230" cy="704850"/>
          </a:xfrm>
          <a:prstGeom prst="rect">
            <a:avLst/>
          </a:prstGeom>
        </p:spPr>
        <p:txBody>
          <a:bodyPr lIns="0" tIns="0" rIns="0" bIns="0" rtlCol="0" anchor="t">
            <a:spAutoFit/>
          </a:bodyPr>
          <a:lstStyle/>
          <a:p>
            <a:pPr algn="ctr">
              <a:lnSpc>
                <a:spcPts val="5174"/>
              </a:lnSpc>
            </a:pPr>
            <a:r>
              <a:rPr lang="en-US" sz="4500" spc="-135">
                <a:solidFill>
                  <a:srgbClr val="000000"/>
                </a:solidFill>
                <a:latin typeface="Poppins Bold"/>
              </a:rPr>
              <a:t>Education structure</a:t>
            </a:r>
          </a:p>
        </p:txBody>
      </p:sp>
      <p:grpSp>
        <p:nvGrpSpPr>
          <p:cNvPr id="14" name="Group 14"/>
          <p:cNvGrpSpPr/>
          <p:nvPr/>
        </p:nvGrpSpPr>
        <p:grpSpPr>
          <a:xfrm>
            <a:off x="7017944" y="2331735"/>
            <a:ext cx="1907639" cy="1657262"/>
            <a:chOff x="0" y="0"/>
            <a:chExt cx="2543519" cy="2209682"/>
          </a:xfrm>
        </p:grpSpPr>
        <p:sp>
          <p:nvSpPr>
            <p:cNvPr id="15" name="Freeform 15"/>
            <p:cNvSpPr/>
            <p:nvPr/>
          </p:nvSpPr>
          <p:spPr>
            <a:xfrm>
              <a:off x="0" y="0"/>
              <a:ext cx="2543519" cy="2209682"/>
            </a:xfrm>
            <a:custGeom>
              <a:avLst/>
              <a:gdLst/>
              <a:ahLst/>
              <a:cxnLst/>
              <a:rect l="l" t="t" r="r" b="b"/>
              <a:pathLst>
                <a:path w="2543519" h="2209682">
                  <a:moveTo>
                    <a:pt x="0" y="0"/>
                  </a:moveTo>
                  <a:lnTo>
                    <a:pt x="2543519" y="0"/>
                  </a:lnTo>
                  <a:lnTo>
                    <a:pt x="2543519" y="2209682"/>
                  </a:lnTo>
                  <a:lnTo>
                    <a:pt x="0" y="22096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bg-BG"/>
            </a:p>
          </p:txBody>
        </p:sp>
        <p:sp>
          <p:nvSpPr>
            <p:cNvPr id="16" name="Freeform 16"/>
            <p:cNvSpPr/>
            <p:nvPr/>
          </p:nvSpPr>
          <p:spPr>
            <a:xfrm>
              <a:off x="181378" y="157572"/>
              <a:ext cx="2180764" cy="1894539"/>
            </a:xfrm>
            <a:custGeom>
              <a:avLst/>
              <a:gdLst/>
              <a:ahLst/>
              <a:cxnLst/>
              <a:rect l="l" t="t" r="r" b="b"/>
              <a:pathLst>
                <a:path w="2180764" h="1894539">
                  <a:moveTo>
                    <a:pt x="0" y="0"/>
                  </a:moveTo>
                  <a:lnTo>
                    <a:pt x="2180764" y="0"/>
                  </a:lnTo>
                  <a:lnTo>
                    <a:pt x="2180764" y="1894538"/>
                  </a:lnTo>
                  <a:lnTo>
                    <a:pt x="0" y="18945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bg-BG"/>
            </a:p>
          </p:txBody>
        </p:sp>
        <p:sp>
          <p:nvSpPr>
            <p:cNvPr id="17" name="Freeform 17"/>
            <p:cNvSpPr/>
            <p:nvPr/>
          </p:nvSpPr>
          <p:spPr>
            <a:xfrm>
              <a:off x="572070" y="439847"/>
              <a:ext cx="1399981" cy="1205733"/>
            </a:xfrm>
            <a:custGeom>
              <a:avLst/>
              <a:gdLst/>
              <a:ahLst/>
              <a:cxnLst/>
              <a:rect l="l" t="t" r="r" b="b"/>
              <a:pathLst>
                <a:path w="1399981" h="1205733">
                  <a:moveTo>
                    <a:pt x="0" y="0"/>
                  </a:moveTo>
                  <a:lnTo>
                    <a:pt x="1399981" y="0"/>
                  </a:lnTo>
                  <a:lnTo>
                    <a:pt x="1399981" y="1205733"/>
                  </a:lnTo>
                  <a:lnTo>
                    <a:pt x="0" y="12057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bg-BG"/>
            </a:p>
          </p:txBody>
        </p:sp>
      </p:grpSp>
      <p:grpSp>
        <p:nvGrpSpPr>
          <p:cNvPr id="18" name="Group 18"/>
          <p:cNvGrpSpPr/>
          <p:nvPr/>
        </p:nvGrpSpPr>
        <p:grpSpPr>
          <a:xfrm>
            <a:off x="7017944" y="6789837"/>
            <a:ext cx="1907639" cy="1657262"/>
            <a:chOff x="0" y="0"/>
            <a:chExt cx="2543519" cy="2209682"/>
          </a:xfrm>
        </p:grpSpPr>
        <p:sp>
          <p:nvSpPr>
            <p:cNvPr id="19" name="Freeform 19"/>
            <p:cNvSpPr/>
            <p:nvPr/>
          </p:nvSpPr>
          <p:spPr>
            <a:xfrm>
              <a:off x="0" y="0"/>
              <a:ext cx="2543519" cy="2209682"/>
            </a:xfrm>
            <a:custGeom>
              <a:avLst/>
              <a:gdLst/>
              <a:ahLst/>
              <a:cxnLst/>
              <a:rect l="l" t="t" r="r" b="b"/>
              <a:pathLst>
                <a:path w="2543519" h="2209682">
                  <a:moveTo>
                    <a:pt x="0" y="0"/>
                  </a:moveTo>
                  <a:lnTo>
                    <a:pt x="2543519" y="0"/>
                  </a:lnTo>
                  <a:lnTo>
                    <a:pt x="2543519" y="2209682"/>
                  </a:lnTo>
                  <a:lnTo>
                    <a:pt x="0" y="22096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bg-BG"/>
            </a:p>
          </p:txBody>
        </p:sp>
        <p:sp>
          <p:nvSpPr>
            <p:cNvPr id="20" name="Freeform 20"/>
            <p:cNvSpPr/>
            <p:nvPr/>
          </p:nvSpPr>
          <p:spPr>
            <a:xfrm>
              <a:off x="181378" y="157572"/>
              <a:ext cx="2180764" cy="1894539"/>
            </a:xfrm>
            <a:custGeom>
              <a:avLst/>
              <a:gdLst/>
              <a:ahLst/>
              <a:cxnLst/>
              <a:rect l="l" t="t" r="r" b="b"/>
              <a:pathLst>
                <a:path w="2180764" h="1894539">
                  <a:moveTo>
                    <a:pt x="0" y="0"/>
                  </a:moveTo>
                  <a:lnTo>
                    <a:pt x="2180764" y="0"/>
                  </a:lnTo>
                  <a:lnTo>
                    <a:pt x="2180764" y="1894538"/>
                  </a:lnTo>
                  <a:lnTo>
                    <a:pt x="0" y="18945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bg-BG"/>
            </a:p>
          </p:txBody>
        </p:sp>
        <p:sp>
          <p:nvSpPr>
            <p:cNvPr id="21" name="Freeform 21"/>
            <p:cNvSpPr/>
            <p:nvPr/>
          </p:nvSpPr>
          <p:spPr>
            <a:xfrm>
              <a:off x="532399" y="291526"/>
              <a:ext cx="1439652" cy="1566968"/>
            </a:xfrm>
            <a:custGeom>
              <a:avLst/>
              <a:gdLst/>
              <a:ahLst/>
              <a:cxnLst/>
              <a:rect l="l" t="t" r="r" b="b"/>
              <a:pathLst>
                <a:path w="1439652" h="1566968">
                  <a:moveTo>
                    <a:pt x="0" y="0"/>
                  </a:moveTo>
                  <a:lnTo>
                    <a:pt x="1439652" y="0"/>
                  </a:lnTo>
                  <a:lnTo>
                    <a:pt x="1439652" y="1566968"/>
                  </a:lnTo>
                  <a:lnTo>
                    <a:pt x="0" y="15669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bg-BG"/>
            </a:p>
          </p:txBody>
        </p:sp>
      </p:grpSp>
      <p:grpSp>
        <p:nvGrpSpPr>
          <p:cNvPr id="22" name="Group 22"/>
          <p:cNvGrpSpPr/>
          <p:nvPr/>
        </p:nvGrpSpPr>
        <p:grpSpPr>
          <a:xfrm>
            <a:off x="9590510" y="2331735"/>
            <a:ext cx="1907639" cy="1657262"/>
            <a:chOff x="0" y="0"/>
            <a:chExt cx="2543519" cy="2209682"/>
          </a:xfrm>
        </p:grpSpPr>
        <p:sp>
          <p:nvSpPr>
            <p:cNvPr id="23" name="Freeform 23"/>
            <p:cNvSpPr/>
            <p:nvPr/>
          </p:nvSpPr>
          <p:spPr>
            <a:xfrm>
              <a:off x="0" y="0"/>
              <a:ext cx="2543519" cy="2209682"/>
            </a:xfrm>
            <a:custGeom>
              <a:avLst/>
              <a:gdLst/>
              <a:ahLst/>
              <a:cxnLst/>
              <a:rect l="l" t="t" r="r" b="b"/>
              <a:pathLst>
                <a:path w="2543519" h="2209682">
                  <a:moveTo>
                    <a:pt x="0" y="0"/>
                  </a:moveTo>
                  <a:lnTo>
                    <a:pt x="2543519" y="0"/>
                  </a:lnTo>
                  <a:lnTo>
                    <a:pt x="2543519" y="2209682"/>
                  </a:lnTo>
                  <a:lnTo>
                    <a:pt x="0" y="22096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bg-BG"/>
            </a:p>
          </p:txBody>
        </p:sp>
        <p:sp>
          <p:nvSpPr>
            <p:cNvPr id="24" name="Freeform 24"/>
            <p:cNvSpPr/>
            <p:nvPr/>
          </p:nvSpPr>
          <p:spPr>
            <a:xfrm>
              <a:off x="181378" y="157572"/>
              <a:ext cx="2180764" cy="1894539"/>
            </a:xfrm>
            <a:custGeom>
              <a:avLst/>
              <a:gdLst/>
              <a:ahLst/>
              <a:cxnLst/>
              <a:rect l="l" t="t" r="r" b="b"/>
              <a:pathLst>
                <a:path w="2180764" h="1894539">
                  <a:moveTo>
                    <a:pt x="0" y="0"/>
                  </a:moveTo>
                  <a:lnTo>
                    <a:pt x="2180764" y="0"/>
                  </a:lnTo>
                  <a:lnTo>
                    <a:pt x="2180764" y="1894538"/>
                  </a:lnTo>
                  <a:lnTo>
                    <a:pt x="0" y="18945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bg-BG"/>
            </a:p>
          </p:txBody>
        </p:sp>
        <p:sp>
          <p:nvSpPr>
            <p:cNvPr id="25" name="Freeform 25"/>
            <p:cNvSpPr/>
            <p:nvPr/>
          </p:nvSpPr>
          <p:spPr>
            <a:xfrm>
              <a:off x="725114" y="439847"/>
              <a:ext cx="1016035" cy="1329599"/>
            </a:xfrm>
            <a:custGeom>
              <a:avLst/>
              <a:gdLst/>
              <a:ahLst/>
              <a:cxnLst/>
              <a:rect l="l" t="t" r="r" b="b"/>
              <a:pathLst>
                <a:path w="1016035" h="1329599">
                  <a:moveTo>
                    <a:pt x="0" y="0"/>
                  </a:moveTo>
                  <a:lnTo>
                    <a:pt x="1016035" y="0"/>
                  </a:lnTo>
                  <a:lnTo>
                    <a:pt x="1016035" y="1329599"/>
                  </a:lnTo>
                  <a:lnTo>
                    <a:pt x="0" y="13295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bg-BG"/>
            </a:p>
          </p:txBody>
        </p:sp>
      </p:grpSp>
      <p:grpSp>
        <p:nvGrpSpPr>
          <p:cNvPr id="26" name="Group 26"/>
          <p:cNvGrpSpPr/>
          <p:nvPr/>
        </p:nvGrpSpPr>
        <p:grpSpPr>
          <a:xfrm>
            <a:off x="9590510" y="4559822"/>
            <a:ext cx="1907639" cy="1657262"/>
            <a:chOff x="0" y="0"/>
            <a:chExt cx="2543519" cy="2209682"/>
          </a:xfrm>
        </p:grpSpPr>
        <p:sp>
          <p:nvSpPr>
            <p:cNvPr id="27" name="Freeform 27"/>
            <p:cNvSpPr/>
            <p:nvPr/>
          </p:nvSpPr>
          <p:spPr>
            <a:xfrm>
              <a:off x="0" y="0"/>
              <a:ext cx="2543519" cy="2209682"/>
            </a:xfrm>
            <a:custGeom>
              <a:avLst/>
              <a:gdLst/>
              <a:ahLst/>
              <a:cxnLst/>
              <a:rect l="l" t="t" r="r" b="b"/>
              <a:pathLst>
                <a:path w="2543519" h="2209682">
                  <a:moveTo>
                    <a:pt x="0" y="0"/>
                  </a:moveTo>
                  <a:lnTo>
                    <a:pt x="2543519" y="0"/>
                  </a:lnTo>
                  <a:lnTo>
                    <a:pt x="2543519" y="2209682"/>
                  </a:lnTo>
                  <a:lnTo>
                    <a:pt x="0" y="22096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bg-BG"/>
            </a:p>
          </p:txBody>
        </p:sp>
        <p:sp>
          <p:nvSpPr>
            <p:cNvPr id="28" name="Freeform 28"/>
            <p:cNvSpPr/>
            <p:nvPr/>
          </p:nvSpPr>
          <p:spPr>
            <a:xfrm>
              <a:off x="181378" y="157572"/>
              <a:ext cx="2180764" cy="1894539"/>
            </a:xfrm>
            <a:custGeom>
              <a:avLst/>
              <a:gdLst/>
              <a:ahLst/>
              <a:cxnLst/>
              <a:rect l="l" t="t" r="r" b="b"/>
              <a:pathLst>
                <a:path w="2180764" h="1894539">
                  <a:moveTo>
                    <a:pt x="0" y="0"/>
                  </a:moveTo>
                  <a:lnTo>
                    <a:pt x="2180764" y="0"/>
                  </a:lnTo>
                  <a:lnTo>
                    <a:pt x="2180764" y="1894538"/>
                  </a:lnTo>
                  <a:lnTo>
                    <a:pt x="0" y="18945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bg-BG"/>
            </a:p>
          </p:txBody>
        </p:sp>
        <p:sp>
          <p:nvSpPr>
            <p:cNvPr id="29" name="Freeform 29"/>
            <p:cNvSpPr/>
            <p:nvPr/>
          </p:nvSpPr>
          <p:spPr>
            <a:xfrm>
              <a:off x="348825" y="339626"/>
              <a:ext cx="1616577" cy="1592328"/>
            </a:xfrm>
            <a:custGeom>
              <a:avLst/>
              <a:gdLst/>
              <a:ahLst/>
              <a:cxnLst/>
              <a:rect l="l" t="t" r="r" b="b"/>
              <a:pathLst>
                <a:path w="1616577" h="1592328">
                  <a:moveTo>
                    <a:pt x="0" y="0"/>
                  </a:moveTo>
                  <a:lnTo>
                    <a:pt x="1616577" y="0"/>
                  </a:lnTo>
                  <a:lnTo>
                    <a:pt x="1616577" y="1592328"/>
                  </a:lnTo>
                  <a:lnTo>
                    <a:pt x="0" y="159232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bg-BG"/>
            </a:p>
          </p:txBody>
        </p:sp>
      </p:grpSp>
      <p:grpSp>
        <p:nvGrpSpPr>
          <p:cNvPr id="30" name="Group 30"/>
          <p:cNvGrpSpPr/>
          <p:nvPr/>
        </p:nvGrpSpPr>
        <p:grpSpPr>
          <a:xfrm>
            <a:off x="9590510" y="6789837"/>
            <a:ext cx="1907639" cy="1657262"/>
            <a:chOff x="0" y="0"/>
            <a:chExt cx="2543519" cy="2209682"/>
          </a:xfrm>
        </p:grpSpPr>
        <p:sp>
          <p:nvSpPr>
            <p:cNvPr id="31" name="Freeform 31"/>
            <p:cNvSpPr/>
            <p:nvPr/>
          </p:nvSpPr>
          <p:spPr>
            <a:xfrm>
              <a:off x="0" y="0"/>
              <a:ext cx="2543519" cy="2209682"/>
            </a:xfrm>
            <a:custGeom>
              <a:avLst/>
              <a:gdLst/>
              <a:ahLst/>
              <a:cxnLst/>
              <a:rect l="l" t="t" r="r" b="b"/>
              <a:pathLst>
                <a:path w="2543519" h="2209682">
                  <a:moveTo>
                    <a:pt x="0" y="0"/>
                  </a:moveTo>
                  <a:lnTo>
                    <a:pt x="2543519" y="0"/>
                  </a:lnTo>
                  <a:lnTo>
                    <a:pt x="2543519" y="2209682"/>
                  </a:lnTo>
                  <a:lnTo>
                    <a:pt x="0" y="22096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bg-BG"/>
            </a:p>
          </p:txBody>
        </p:sp>
        <p:sp>
          <p:nvSpPr>
            <p:cNvPr id="32" name="Freeform 32"/>
            <p:cNvSpPr/>
            <p:nvPr/>
          </p:nvSpPr>
          <p:spPr>
            <a:xfrm>
              <a:off x="181378" y="157572"/>
              <a:ext cx="2180764" cy="1894539"/>
            </a:xfrm>
            <a:custGeom>
              <a:avLst/>
              <a:gdLst/>
              <a:ahLst/>
              <a:cxnLst/>
              <a:rect l="l" t="t" r="r" b="b"/>
              <a:pathLst>
                <a:path w="2180764" h="1894539">
                  <a:moveTo>
                    <a:pt x="0" y="0"/>
                  </a:moveTo>
                  <a:lnTo>
                    <a:pt x="2180764" y="0"/>
                  </a:lnTo>
                  <a:lnTo>
                    <a:pt x="2180764" y="1894538"/>
                  </a:lnTo>
                  <a:lnTo>
                    <a:pt x="0" y="18945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bg-BG"/>
            </a:p>
          </p:txBody>
        </p:sp>
        <p:sp>
          <p:nvSpPr>
            <p:cNvPr id="33" name="Freeform 33"/>
            <p:cNvSpPr/>
            <p:nvPr/>
          </p:nvSpPr>
          <p:spPr>
            <a:xfrm>
              <a:off x="528669" y="424241"/>
              <a:ext cx="1486182" cy="1480608"/>
            </a:xfrm>
            <a:custGeom>
              <a:avLst/>
              <a:gdLst/>
              <a:ahLst/>
              <a:cxnLst/>
              <a:rect l="l" t="t" r="r" b="b"/>
              <a:pathLst>
                <a:path w="1486182" h="1480608">
                  <a:moveTo>
                    <a:pt x="0" y="0"/>
                  </a:moveTo>
                  <a:lnTo>
                    <a:pt x="1486181" y="0"/>
                  </a:lnTo>
                  <a:lnTo>
                    <a:pt x="1486181" y="1480608"/>
                  </a:lnTo>
                  <a:lnTo>
                    <a:pt x="0" y="148060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bg-BG"/>
            </a:p>
          </p:txBody>
        </p:sp>
      </p:grpSp>
      <p:grpSp>
        <p:nvGrpSpPr>
          <p:cNvPr id="34" name="Group 34"/>
          <p:cNvGrpSpPr/>
          <p:nvPr/>
        </p:nvGrpSpPr>
        <p:grpSpPr>
          <a:xfrm>
            <a:off x="7017944" y="4559822"/>
            <a:ext cx="1907639" cy="1657262"/>
            <a:chOff x="0" y="0"/>
            <a:chExt cx="2543519" cy="2209682"/>
          </a:xfrm>
        </p:grpSpPr>
        <p:sp>
          <p:nvSpPr>
            <p:cNvPr id="35" name="Freeform 35"/>
            <p:cNvSpPr/>
            <p:nvPr/>
          </p:nvSpPr>
          <p:spPr>
            <a:xfrm>
              <a:off x="0" y="0"/>
              <a:ext cx="2543519" cy="2209682"/>
            </a:xfrm>
            <a:custGeom>
              <a:avLst/>
              <a:gdLst/>
              <a:ahLst/>
              <a:cxnLst/>
              <a:rect l="l" t="t" r="r" b="b"/>
              <a:pathLst>
                <a:path w="2543519" h="2209682">
                  <a:moveTo>
                    <a:pt x="0" y="0"/>
                  </a:moveTo>
                  <a:lnTo>
                    <a:pt x="2543519" y="0"/>
                  </a:lnTo>
                  <a:lnTo>
                    <a:pt x="2543519" y="2209682"/>
                  </a:lnTo>
                  <a:lnTo>
                    <a:pt x="0" y="22096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bg-BG"/>
            </a:p>
          </p:txBody>
        </p:sp>
        <p:sp>
          <p:nvSpPr>
            <p:cNvPr id="36" name="Freeform 36"/>
            <p:cNvSpPr/>
            <p:nvPr/>
          </p:nvSpPr>
          <p:spPr>
            <a:xfrm>
              <a:off x="181378" y="157572"/>
              <a:ext cx="2180764" cy="1894539"/>
            </a:xfrm>
            <a:custGeom>
              <a:avLst/>
              <a:gdLst/>
              <a:ahLst/>
              <a:cxnLst/>
              <a:rect l="l" t="t" r="r" b="b"/>
              <a:pathLst>
                <a:path w="2180764" h="1894539">
                  <a:moveTo>
                    <a:pt x="0" y="0"/>
                  </a:moveTo>
                  <a:lnTo>
                    <a:pt x="2180764" y="0"/>
                  </a:lnTo>
                  <a:lnTo>
                    <a:pt x="2180764" y="1894538"/>
                  </a:lnTo>
                  <a:lnTo>
                    <a:pt x="0" y="18945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bg-BG"/>
            </a:p>
          </p:txBody>
        </p:sp>
        <p:sp>
          <p:nvSpPr>
            <p:cNvPr id="37" name="Freeform 37"/>
            <p:cNvSpPr/>
            <p:nvPr/>
          </p:nvSpPr>
          <p:spPr>
            <a:xfrm>
              <a:off x="572070" y="399636"/>
              <a:ext cx="1412984" cy="1412984"/>
            </a:xfrm>
            <a:custGeom>
              <a:avLst/>
              <a:gdLst/>
              <a:ahLst/>
              <a:cxnLst/>
              <a:rect l="l" t="t" r="r" b="b"/>
              <a:pathLst>
                <a:path w="1412984" h="1412984">
                  <a:moveTo>
                    <a:pt x="0" y="0"/>
                  </a:moveTo>
                  <a:lnTo>
                    <a:pt x="1412984" y="0"/>
                  </a:lnTo>
                  <a:lnTo>
                    <a:pt x="1412984" y="1412983"/>
                  </a:lnTo>
                  <a:lnTo>
                    <a:pt x="0" y="141298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bg-BG"/>
            </a:p>
          </p:txBody>
        </p:sp>
      </p:grpSp>
      <p:sp>
        <p:nvSpPr>
          <p:cNvPr id="38" name="TextBox 38"/>
          <p:cNvSpPr txBox="1"/>
          <p:nvPr/>
        </p:nvSpPr>
        <p:spPr>
          <a:xfrm>
            <a:off x="11764849" y="2703166"/>
            <a:ext cx="5867237" cy="457200"/>
          </a:xfrm>
          <a:prstGeom prst="rect">
            <a:avLst/>
          </a:prstGeom>
        </p:spPr>
        <p:txBody>
          <a:bodyPr lIns="0" tIns="0" rIns="0" bIns="0" rtlCol="0" anchor="t">
            <a:spAutoFit/>
          </a:bodyPr>
          <a:lstStyle/>
          <a:p>
            <a:pPr>
              <a:lnSpc>
                <a:spcPts val="3449"/>
              </a:lnSpc>
            </a:pPr>
            <a:r>
              <a:rPr lang="en-US" sz="2999">
                <a:solidFill>
                  <a:srgbClr val="000000"/>
                </a:solidFill>
                <a:latin typeface="Poppins Bold"/>
              </a:rPr>
              <a:t>Faculty of Physical Education</a:t>
            </a:r>
          </a:p>
        </p:txBody>
      </p:sp>
      <p:sp>
        <p:nvSpPr>
          <p:cNvPr id="39" name="TextBox 39"/>
          <p:cNvSpPr txBox="1"/>
          <p:nvPr/>
        </p:nvSpPr>
        <p:spPr>
          <a:xfrm>
            <a:off x="1795207" y="2098373"/>
            <a:ext cx="4690545" cy="457200"/>
          </a:xfrm>
          <a:prstGeom prst="rect">
            <a:avLst/>
          </a:prstGeom>
        </p:spPr>
        <p:txBody>
          <a:bodyPr lIns="0" tIns="0" rIns="0" bIns="0" rtlCol="0" anchor="t">
            <a:spAutoFit/>
          </a:bodyPr>
          <a:lstStyle/>
          <a:p>
            <a:pPr algn="r">
              <a:lnSpc>
                <a:spcPts val="3449"/>
              </a:lnSpc>
            </a:pPr>
            <a:r>
              <a:rPr lang="en-US" sz="2999">
                <a:solidFill>
                  <a:srgbClr val="000000"/>
                </a:solidFill>
                <a:latin typeface="Poppins Bold"/>
              </a:rPr>
              <a:t>Faculty of Sport</a:t>
            </a:r>
          </a:p>
        </p:txBody>
      </p:sp>
      <p:sp>
        <p:nvSpPr>
          <p:cNvPr id="40" name="TextBox 40"/>
          <p:cNvSpPr txBox="1"/>
          <p:nvPr/>
        </p:nvSpPr>
        <p:spPr>
          <a:xfrm>
            <a:off x="11764849" y="4902633"/>
            <a:ext cx="6302696" cy="1314450"/>
          </a:xfrm>
          <a:prstGeom prst="rect">
            <a:avLst/>
          </a:prstGeom>
        </p:spPr>
        <p:txBody>
          <a:bodyPr lIns="0" tIns="0" rIns="0" bIns="0" rtlCol="0" anchor="t">
            <a:spAutoFit/>
          </a:bodyPr>
          <a:lstStyle/>
          <a:p>
            <a:pPr>
              <a:lnSpc>
                <a:spcPts val="3449"/>
              </a:lnSpc>
            </a:pPr>
            <a:r>
              <a:rPr lang="en-US" sz="2999">
                <a:solidFill>
                  <a:srgbClr val="000000"/>
                </a:solidFill>
                <a:latin typeface="Poppins Bold"/>
              </a:rPr>
              <a:t>Department of IT and Language training</a:t>
            </a:r>
          </a:p>
          <a:p>
            <a:pPr>
              <a:lnSpc>
                <a:spcPts val="3449"/>
              </a:lnSpc>
            </a:pPr>
            <a:endParaRPr lang="en-US" sz="2999">
              <a:solidFill>
                <a:srgbClr val="000000"/>
              </a:solidFill>
              <a:latin typeface="Poppins Bold"/>
            </a:endParaRPr>
          </a:p>
        </p:txBody>
      </p:sp>
      <p:sp>
        <p:nvSpPr>
          <p:cNvPr id="41" name="TextBox 41"/>
          <p:cNvSpPr txBox="1"/>
          <p:nvPr/>
        </p:nvSpPr>
        <p:spPr>
          <a:xfrm>
            <a:off x="284248" y="4261098"/>
            <a:ext cx="6466997" cy="1314450"/>
          </a:xfrm>
          <a:prstGeom prst="rect">
            <a:avLst/>
          </a:prstGeom>
        </p:spPr>
        <p:txBody>
          <a:bodyPr lIns="0" tIns="0" rIns="0" bIns="0" rtlCol="0" anchor="t">
            <a:spAutoFit/>
          </a:bodyPr>
          <a:lstStyle/>
          <a:p>
            <a:pPr algn="r">
              <a:lnSpc>
                <a:spcPts val="3449"/>
              </a:lnSpc>
            </a:pPr>
            <a:r>
              <a:rPr lang="en-US" sz="2999">
                <a:solidFill>
                  <a:srgbClr val="000000"/>
                </a:solidFill>
                <a:latin typeface="Poppins Bold"/>
              </a:rPr>
              <a:t>Faculty of Public Health, Health Care and Tourism</a:t>
            </a:r>
          </a:p>
          <a:p>
            <a:pPr algn="r">
              <a:lnSpc>
                <a:spcPts val="3449"/>
              </a:lnSpc>
            </a:pPr>
            <a:endParaRPr lang="en-US" sz="2999">
              <a:solidFill>
                <a:srgbClr val="000000"/>
              </a:solidFill>
              <a:latin typeface="Poppins Bold"/>
            </a:endParaRPr>
          </a:p>
        </p:txBody>
      </p:sp>
      <p:sp>
        <p:nvSpPr>
          <p:cNvPr id="42" name="TextBox 42"/>
          <p:cNvSpPr txBox="1"/>
          <p:nvPr/>
        </p:nvSpPr>
        <p:spPr>
          <a:xfrm>
            <a:off x="11762007" y="6920444"/>
            <a:ext cx="6302696" cy="1704340"/>
          </a:xfrm>
          <a:prstGeom prst="rect">
            <a:avLst/>
          </a:prstGeom>
        </p:spPr>
        <p:txBody>
          <a:bodyPr lIns="0" tIns="0" rIns="0" bIns="0" rtlCol="0" anchor="t">
            <a:spAutoFit/>
          </a:bodyPr>
          <a:lstStyle/>
          <a:p>
            <a:pPr>
              <a:lnSpc>
                <a:spcPts val="3334"/>
              </a:lnSpc>
            </a:pPr>
            <a:r>
              <a:rPr lang="en-US" sz="2899">
                <a:solidFill>
                  <a:srgbClr val="000000"/>
                </a:solidFill>
                <a:latin typeface="Poppins Bold"/>
              </a:rPr>
              <a:t>Practical training units – within the academy and on a contract basis</a:t>
            </a:r>
          </a:p>
          <a:p>
            <a:pPr>
              <a:lnSpc>
                <a:spcPts val="3334"/>
              </a:lnSpc>
            </a:pPr>
            <a:endParaRPr lang="en-US" sz="2899">
              <a:solidFill>
                <a:srgbClr val="000000"/>
              </a:solidFill>
              <a:latin typeface="Poppins Bold"/>
            </a:endParaRPr>
          </a:p>
        </p:txBody>
      </p:sp>
      <p:sp>
        <p:nvSpPr>
          <p:cNvPr id="43" name="TextBox 43"/>
          <p:cNvSpPr txBox="1"/>
          <p:nvPr/>
        </p:nvSpPr>
        <p:spPr>
          <a:xfrm>
            <a:off x="-344732" y="6446030"/>
            <a:ext cx="7095976" cy="1314450"/>
          </a:xfrm>
          <a:prstGeom prst="rect">
            <a:avLst/>
          </a:prstGeom>
        </p:spPr>
        <p:txBody>
          <a:bodyPr lIns="0" tIns="0" rIns="0" bIns="0" rtlCol="0" anchor="t">
            <a:spAutoFit/>
          </a:bodyPr>
          <a:lstStyle/>
          <a:p>
            <a:pPr algn="r">
              <a:lnSpc>
                <a:spcPts val="3449"/>
              </a:lnSpc>
            </a:pPr>
            <a:r>
              <a:rPr lang="en-US" sz="2999">
                <a:solidFill>
                  <a:srgbClr val="000000"/>
                </a:solidFill>
                <a:latin typeface="Poppins Bold"/>
              </a:rPr>
              <a:t>Center for postgraduate qualification</a:t>
            </a:r>
          </a:p>
          <a:p>
            <a:pPr algn="r">
              <a:lnSpc>
                <a:spcPts val="3449"/>
              </a:lnSpc>
            </a:pPr>
            <a:endParaRPr lang="en-US" sz="2999">
              <a:solidFill>
                <a:srgbClr val="000000"/>
              </a:solidFill>
              <a:latin typeface="Poppins Bold"/>
            </a:endParaRPr>
          </a:p>
        </p:txBody>
      </p:sp>
      <p:sp>
        <p:nvSpPr>
          <p:cNvPr id="44" name="TextBox 44"/>
          <p:cNvSpPr txBox="1"/>
          <p:nvPr/>
        </p:nvSpPr>
        <p:spPr>
          <a:xfrm>
            <a:off x="11764849" y="3271572"/>
            <a:ext cx="5611340" cy="288036"/>
          </a:xfrm>
          <a:prstGeom prst="rect">
            <a:avLst/>
          </a:prstGeom>
        </p:spPr>
        <p:txBody>
          <a:bodyPr lIns="0" tIns="0" rIns="0" bIns="0" rtlCol="0" anchor="t">
            <a:spAutoFit/>
          </a:bodyPr>
          <a:lstStyle/>
          <a:p>
            <a:pPr marL="388620" lvl="1" indent="-194310" algn="just">
              <a:lnSpc>
                <a:spcPts val="2142"/>
              </a:lnSpc>
              <a:buFont typeface="Arial"/>
              <a:buChar char="•"/>
            </a:pPr>
            <a:r>
              <a:rPr lang="en-US" sz="1800">
                <a:solidFill>
                  <a:srgbClr val="000000"/>
                </a:solidFill>
                <a:latin typeface="Poppins"/>
              </a:rPr>
              <a:t>Teacher in Physical education </a:t>
            </a:r>
          </a:p>
        </p:txBody>
      </p:sp>
      <p:sp>
        <p:nvSpPr>
          <p:cNvPr id="45" name="TextBox 45"/>
          <p:cNvSpPr txBox="1"/>
          <p:nvPr/>
        </p:nvSpPr>
        <p:spPr>
          <a:xfrm>
            <a:off x="1006554" y="2536523"/>
            <a:ext cx="5611340" cy="2154936"/>
          </a:xfrm>
          <a:prstGeom prst="rect">
            <a:avLst/>
          </a:prstGeom>
        </p:spPr>
        <p:txBody>
          <a:bodyPr lIns="0" tIns="0" rIns="0" bIns="0" rtlCol="0" anchor="t">
            <a:spAutoFit/>
          </a:bodyPr>
          <a:lstStyle/>
          <a:p>
            <a:pPr marL="388620" lvl="1" indent="-194310" algn="just">
              <a:lnSpc>
                <a:spcPts val="2142"/>
              </a:lnSpc>
              <a:buFont typeface="Arial"/>
              <a:buChar char="•"/>
            </a:pPr>
            <a:r>
              <a:rPr lang="en-US" sz="1800">
                <a:solidFill>
                  <a:srgbClr val="000000"/>
                </a:solidFill>
                <a:latin typeface="Poppins"/>
              </a:rPr>
              <a:t>Coach in a kind of sport (68 sports)</a:t>
            </a:r>
          </a:p>
          <a:p>
            <a:pPr marL="388620" lvl="1" indent="-194310" algn="just">
              <a:lnSpc>
                <a:spcPts val="2142"/>
              </a:lnSpc>
              <a:buFont typeface="Arial"/>
              <a:buChar char="•"/>
            </a:pPr>
            <a:r>
              <a:rPr lang="en-US" sz="1800">
                <a:solidFill>
                  <a:srgbClr val="000000"/>
                </a:solidFill>
                <a:latin typeface="Poppins"/>
              </a:rPr>
              <a:t>Sports Manager</a:t>
            </a:r>
          </a:p>
          <a:p>
            <a:pPr marL="388620" lvl="1" indent="-194310" algn="just">
              <a:lnSpc>
                <a:spcPts val="2142"/>
              </a:lnSpc>
              <a:buFont typeface="Arial"/>
              <a:buChar char="•"/>
            </a:pPr>
            <a:r>
              <a:rPr lang="en-US" sz="1800">
                <a:solidFill>
                  <a:srgbClr val="000000"/>
                </a:solidFill>
                <a:latin typeface="Poppins"/>
              </a:rPr>
              <a:t>Sports commentator</a:t>
            </a:r>
          </a:p>
          <a:p>
            <a:pPr marL="388620" lvl="1" indent="-194310" algn="just">
              <a:lnSpc>
                <a:spcPts val="2142"/>
              </a:lnSpc>
              <a:buFont typeface="Arial"/>
              <a:buChar char="•"/>
            </a:pPr>
            <a:r>
              <a:rPr lang="en-US" sz="1800">
                <a:solidFill>
                  <a:srgbClr val="000000"/>
                </a:solidFill>
                <a:latin typeface="Poppins"/>
              </a:rPr>
              <a:t>Combat-applied physical training and sport in the Armed Forces and the Ministry of Interior</a:t>
            </a:r>
          </a:p>
          <a:p>
            <a:pPr algn="just">
              <a:lnSpc>
                <a:spcPts val="2142"/>
              </a:lnSpc>
            </a:pPr>
            <a:endParaRPr lang="en-US" sz="1800">
              <a:solidFill>
                <a:srgbClr val="000000"/>
              </a:solidFill>
              <a:latin typeface="Poppins"/>
            </a:endParaRPr>
          </a:p>
          <a:p>
            <a:pPr algn="just">
              <a:lnSpc>
                <a:spcPts val="2142"/>
              </a:lnSpc>
            </a:pPr>
            <a:endParaRPr lang="en-US" sz="1800">
              <a:solidFill>
                <a:srgbClr val="000000"/>
              </a:solidFill>
              <a:latin typeface="Poppins"/>
            </a:endParaRPr>
          </a:p>
        </p:txBody>
      </p:sp>
      <p:sp>
        <p:nvSpPr>
          <p:cNvPr id="46" name="TextBox 46"/>
          <p:cNvSpPr txBox="1"/>
          <p:nvPr/>
        </p:nvSpPr>
        <p:spPr>
          <a:xfrm>
            <a:off x="1142747" y="5137754"/>
            <a:ext cx="5611340" cy="1088136"/>
          </a:xfrm>
          <a:prstGeom prst="rect">
            <a:avLst/>
          </a:prstGeom>
        </p:spPr>
        <p:txBody>
          <a:bodyPr lIns="0" tIns="0" rIns="0" bIns="0" rtlCol="0" anchor="t">
            <a:spAutoFit/>
          </a:bodyPr>
          <a:lstStyle/>
          <a:p>
            <a:pPr marL="388620" lvl="1" indent="-194310" algn="just">
              <a:lnSpc>
                <a:spcPts val="2142"/>
              </a:lnSpc>
              <a:buFont typeface="Arial"/>
              <a:buChar char="•"/>
            </a:pPr>
            <a:r>
              <a:rPr lang="en-US" sz="1800">
                <a:solidFill>
                  <a:srgbClr val="000000"/>
                </a:solidFill>
                <a:latin typeface="Poppins"/>
              </a:rPr>
              <a:t>Physiotherapy</a:t>
            </a:r>
          </a:p>
          <a:p>
            <a:pPr marL="388620" lvl="1" indent="-194310" algn="just">
              <a:lnSpc>
                <a:spcPts val="2142"/>
              </a:lnSpc>
              <a:buFont typeface="Arial"/>
              <a:buChar char="•"/>
            </a:pPr>
            <a:r>
              <a:rPr lang="en-US" sz="1800">
                <a:solidFill>
                  <a:srgbClr val="000000"/>
                </a:solidFill>
                <a:latin typeface="Poppins"/>
              </a:rPr>
              <a:t>Nurse</a:t>
            </a:r>
          </a:p>
          <a:p>
            <a:pPr marL="388620" lvl="1" indent="-194310" algn="just">
              <a:lnSpc>
                <a:spcPts val="2142"/>
              </a:lnSpc>
              <a:buFont typeface="Arial"/>
              <a:buChar char="•"/>
            </a:pPr>
            <a:r>
              <a:rPr lang="en-US" sz="1800">
                <a:solidFill>
                  <a:srgbClr val="000000"/>
                </a:solidFill>
                <a:latin typeface="Poppins"/>
              </a:rPr>
              <a:t>Sports Animation</a:t>
            </a:r>
          </a:p>
          <a:p>
            <a:pPr marL="388620" lvl="1" indent="-194310" algn="just">
              <a:lnSpc>
                <a:spcPts val="2142"/>
              </a:lnSpc>
              <a:buFont typeface="Arial"/>
              <a:buChar char="•"/>
            </a:pPr>
            <a:r>
              <a:rPr lang="en-US" sz="1800">
                <a:solidFill>
                  <a:srgbClr val="000000"/>
                </a:solidFill>
                <a:latin typeface="Poppins"/>
              </a:rPr>
              <a:t>Adapted Physical Activity</a:t>
            </a:r>
          </a:p>
        </p:txBody>
      </p:sp>
      <p:sp>
        <p:nvSpPr>
          <p:cNvPr id="47" name="TextBox 47"/>
          <p:cNvSpPr txBox="1"/>
          <p:nvPr/>
        </p:nvSpPr>
        <p:spPr>
          <a:xfrm>
            <a:off x="1139904" y="7502328"/>
            <a:ext cx="5611340" cy="1621536"/>
          </a:xfrm>
          <a:prstGeom prst="rect">
            <a:avLst/>
          </a:prstGeom>
        </p:spPr>
        <p:txBody>
          <a:bodyPr lIns="0" tIns="0" rIns="0" bIns="0" rtlCol="0" anchor="t">
            <a:spAutoFit/>
          </a:bodyPr>
          <a:lstStyle/>
          <a:p>
            <a:pPr algn="just">
              <a:lnSpc>
                <a:spcPts val="2142"/>
              </a:lnSpc>
            </a:pPr>
            <a:r>
              <a:rPr lang="en-US" sz="1800">
                <a:solidFill>
                  <a:srgbClr val="000000"/>
                </a:solidFill>
                <a:latin typeface="Poppins"/>
              </a:rPr>
              <a:t>The Centre for Postgraduate Qualification at the National Sports Academy "Vassil Levski" offers different types and forms of training for acquiring additional qualification or improving the qualification of personnel in the field of physical education, sports and related activities.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107" y="-2653476"/>
            <a:ext cx="2795016"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3" name="Freeform 3"/>
          <p:cNvSpPr/>
          <p:nvPr/>
        </p:nvSpPr>
        <p:spPr>
          <a:xfrm flipH="1">
            <a:off x="15553091" y="-2653476"/>
            <a:ext cx="2795016" cy="4991100"/>
          </a:xfrm>
          <a:custGeom>
            <a:avLst/>
            <a:gdLst/>
            <a:ahLst/>
            <a:cxnLst/>
            <a:rect l="l" t="t" r="r" b="b"/>
            <a:pathLst>
              <a:path w="2795016" h="4991100">
                <a:moveTo>
                  <a:pt x="2795016" y="0"/>
                </a:moveTo>
                <a:lnTo>
                  <a:pt x="0" y="0"/>
                </a:lnTo>
                <a:lnTo>
                  <a:pt x="0" y="4991100"/>
                </a:lnTo>
                <a:lnTo>
                  <a:pt x="2795016" y="4991100"/>
                </a:lnTo>
                <a:lnTo>
                  <a:pt x="279501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grpSp>
        <p:nvGrpSpPr>
          <p:cNvPr id="4" name="Group 4"/>
          <p:cNvGrpSpPr/>
          <p:nvPr/>
        </p:nvGrpSpPr>
        <p:grpSpPr>
          <a:xfrm>
            <a:off x="803933" y="428944"/>
            <a:ext cx="5667636" cy="4870624"/>
            <a:chOff x="0" y="0"/>
            <a:chExt cx="7556848" cy="6494166"/>
          </a:xfrm>
        </p:grpSpPr>
        <p:grpSp>
          <p:nvGrpSpPr>
            <p:cNvPr id="5" name="Group 5"/>
            <p:cNvGrpSpPr/>
            <p:nvPr/>
          </p:nvGrpSpPr>
          <p:grpSpPr>
            <a:xfrm>
              <a:off x="0" y="0"/>
              <a:ext cx="7556848" cy="6494166"/>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39ED9"/>
              </a:solidFill>
              <a:ln w="266700" cap="sq">
                <a:solidFill>
                  <a:srgbClr val="393939"/>
                </a:solidFill>
                <a:prstDash val="solid"/>
                <a:miter/>
              </a:ln>
            </p:spPr>
            <p:txBody>
              <a:bodyPr/>
              <a:lstStyle/>
              <a:p>
                <a:endParaRPr lang="bg-BG"/>
              </a:p>
            </p:txBody>
          </p:sp>
          <p:sp>
            <p:nvSpPr>
              <p:cNvPr id="7" name="TextBox 7"/>
              <p:cNvSpPr txBox="1"/>
              <p:nvPr/>
            </p:nvSpPr>
            <p:spPr>
              <a:xfrm>
                <a:off x="114300" y="-57150"/>
                <a:ext cx="584200" cy="755650"/>
              </a:xfrm>
              <a:prstGeom prst="rect">
                <a:avLst/>
              </a:prstGeom>
            </p:spPr>
            <p:txBody>
              <a:bodyPr lIns="55363" tIns="55363" rIns="55363" bIns="55363" rtlCol="0" anchor="ctr"/>
              <a:lstStyle/>
              <a:p>
                <a:pPr algn="ctr">
                  <a:lnSpc>
                    <a:spcPts val="2660"/>
                  </a:lnSpc>
                </a:pPr>
                <a:endParaRPr/>
              </a:p>
            </p:txBody>
          </p:sp>
        </p:grpSp>
        <p:grpSp>
          <p:nvGrpSpPr>
            <p:cNvPr id="8" name="Group 8"/>
            <p:cNvGrpSpPr>
              <a:grpSpLocks noChangeAspect="1"/>
            </p:cNvGrpSpPr>
            <p:nvPr/>
          </p:nvGrpSpPr>
          <p:grpSpPr>
            <a:xfrm>
              <a:off x="452089" y="393276"/>
              <a:ext cx="6656781" cy="5699830"/>
              <a:chOff x="-72105" y="-44708"/>
              <a:chExt cx="4429386" cy="3792636"/>
            </a:xfrm>
          </p:grpSpPr>
          <p:sp>
            <p:nvSpPr>
              <p:cNvPr id="9" name="Freeform 9"/>
              <p:cNvSpPr/>
              <p:nvPr/>
            </p:nvSpPr>
            <p:spPr>
              <a:xfrm>
                <a:off x="-72105" y="-44708"/>
                <a:ext cx="4429386" cy="3792636"/>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26677" t="-26988" r="-19944"/>
                </a:stretch>
              </a:blipFill>
            </p:spPr>
            <p:txBody>
              <a:bodyPr/>
              <a:lstStyle/>
              <a:p>
                <a:endParaRPr lang="bg-BG"/>
              </a:p>
            </p:txBody>
          </p:sp>
        </p:grpSp>
      </p:grpSp>
      <p:grpSp>
        <p:nvGrpSpPr>
          <p:cNvPr id="10" name="Group 10"/>
          <p:cNvGrpSpPr/>
          <p:nvPr/>
        </p:nvGrpSpPr>
        <p:grpSpPr>
          <a:xfrm>
            <a:off x="-1522364" y="9979204"/>
            <a:ext cx="21354623" cy="2652117"/>
            <a:chOff x="0" y="0"/>
            <a:chExt cx="5624263" cy="698500"/>
          </a:xfrm>
        </p:grpSpPr>
        <p:sp>
          <p:nvSpPr>
            <p:cNvPr id="11" name="Freeform 11"/>
            <p:cNvSpPr/>
            <p:nvPr/>
          </p:nvSpPr>
          <p:spPr>
            <a:xfrm>
              <a:off x="0" y="0"/>
              <a:ext cx="5624263" cy="698500"/>
            </a:xfrm>
            <a:custGeom>
              <a:avLst/>
              <a:gdLst/>
              <a:ahLst/>
              <a:cxnLst/>
              <a:rect l="l" t="t" r="r" b="b"/>
              <a:pathLst>
                <a:path w="5624263" h="698500">
                  <a:moveTo>
                    <a:pt x="5624263" y="349250"/>
                  </a:moveTo>
                  <a:lnTo>
                    <a:pt x="5421063" y="698500"/>
                  </a:lnTo>
                  <a:lnTo>
                    <a:pt x="203200" y="698500"/>
                  </a:lnTo>
                  <a:lnTo>
                    <a:pt x="0" y="349250"/>
                  </a:lnTo>
                  <a:lnTo>
                    <a:pt x="203200" y="0"/>
                  </a:lnTo>
                  <a:lnTo>
                    <a:pt x="5421063" y="0"/>
                  </a:lnTo>
                  <a:lnTo>
                    <a:pt x="5624263" y="349250"/>
                  </a:lnTo>
                  <a:close/>
                </a:path>
              </a:pathLst>
            </a:custGeom>
            <a:solidFill>
              <a:srgbClr val="393939"/>
            </a:solidFill>
          </p:spPr>
          <p:txBody>
            <a:bodyPr/>
            <a:lstStyle/>
            <a:p>
              <a:endParaRPr lang="bg-BG"/>
            </a:p>
          </p:txBody>
        </p:sp>
        <p:sp>
          <p:nvSpPr>
            <p:cNvPr id="12" name="TextBox 12"/>
            <p:cNvSpPr txBox="1"/>
            <p:nvPr/>
          </p:nvSpPr>
          <p:spPr>
            <a:xfrm>
              <a:off x="114300" y="-57150"/>
              <a:ext cx="5395663" cy="7556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681160" y="9979204"/>
            <a:ext cx="11022791" cy="2652117"/>
            <a:chOff x="0" y="0"/>
            <a:chExt cx="2903122" cy="698500"/>
          </a:xfrm>
        </p:grpSpPr>
        <p:sp>
          <p:nvSpPr>
            <p:cNvPr id="14" name="Freeform 14"/>
            <p:cNvSpPr/>
            <p:nvPr/>
          </p:nvSpPr>
          <p:spPr>
            <a:xfrm>
              <a:off x="0" y="0"/>
              <a:ext cx="2903122" cy="698500"/>
            </a:xfrm>
            <a:custGeom>
              <a:avLst/>
              <a:gdLst/>
              <a:ahLst/>
              <a:cxnLst/>
              <a:rect l="l" t="t" r="r" b="b"/>
              <a:pathLst>
                <a:path w="2903122" h="698500">
                  <a:moveTo>
                    <a:pt x="2903122" y="349250"/>
                  </a:moveTo>
                  <a:lnTo>
                    <a:pt x="2699922" y="698500"/>
                  </a:lnTo>
                  <a:lnTo>
                    <a:pt x="203200" y="698500"/>
                  </a:lnTo>
                  <a:lnTo>
                    <a:pt x="0" y="349250"/>
                  </a:lnTo>
                  <a:lnTo>
                    <a:pt x="203200" y="0"/>
                  </a:lnTo>
                  <a:lnTo>
                    <a:pt x="2699922" y="0"/>
                  </a:lnTo>
                  <a:lnTo>
                    <a:pt x="2903122" y="349250"/>
                  </a:lnTo>
                  <a:close/>
                </a:path>
              </a:pathLst>
            </a:custGeom>
            <a:solidFill>
              <a:srgbClr val="239ED9"/>
            </a:solidFill>
          </p:spPr>
          <p:txBody>
            <a:bodyPr/>
            <a:lstStyle/>
            <a:p>
              <a:endParaRPr lang="bg-BG"/>
            </a:p>
          </p:txBody>
        </p:sp>
        <p:sp>
          <p:nvSpPr>
            <p:cNvPr id="15" name="TextBox 15"/>
            <p:cNvSpPr txBox="1"/>
            <p:nvPr/>
          </p:nvSpPr>
          <p:spPr>
            <a:xfrm>
              <a:off x="114300" y="-57150"/>
              <a:ext cx="2674522" cy="7556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2363919" y="9979204"/>
            <a:ext cx="8400463" cy="2652117"/>
            <a:chOff x="0" y="0"/>
            <a:chExt cx="2212468" cy="698500"/>
          </a:xfrm>
        </p:grpSpPr>
        <p:sp>
          <p:nvSpPr>
            <p:cNvPr id="17" name="Freeform 17"/>
            <p:cNvSpPr/>
            <p:nvPr/>
          </p:nvSpPr>
          <p:spPr>
            <a:xfrm>
              <a:off x="0" y="0"/>
              <a:ext cx="2212468" cy="698500"/>
            </a:xfrm>
            <a:custGeom>
              <a:avLst/>
              <a:gdLst/>
              <a:ahLst/>
              <a:cxnLst/>
              <a:rect l="l" t="t" r="r" b="b"/>
              <a:pathLst>
                <a:path w="2212468" h="698500">
                  <a:moveTo>
                    <a:pt x="2212468" y="349250"/>
                  </a:moveTo>
                  <a:lnTo>
                    <a:pt x="2009268" y="698500"/>
                  </a:lnTo>
                  <a:lnTo>
                    <a:pt x="203200" y="698500"/>
                  </a:lnTo>
                  <a:lnTo>
                    <a:pt x="0" y="349250"/>
                  </a:lnTo>
                  <a:lnTo>
                    <a:pt x="203200" y="0"/>
                  </a:lnTo>
                  <a:lnTo>
                    <a:pt x="2009268" y="0"/>
                  </a:lnTo>
                  <a:lnTo>
                    <a:pt x="2212468" y="349250"/>
                  </a:lnTo>
                  <a:close/>
                </a:path>
              </a:pathLst>
            </a:custGeom>
            <a:solidFill>
              <a:srgbClr val="9BC0CA"/>
            </a:solidFill>
          </p:spPr>
          <p:txBody>
            <a:bodyPr/>
            <a:lstStyle/>
            <a:p>
              <a:endParaRPr lang="bg-BG"/>
            </a:p>
          </p:txBody>
        </p:sp>
        <p:sp>
          <p:nvSpPr>
            <p:cNvPr id="18" name="TextBox 18"/>
            <p:cNvSpPr txBox="1"/>
            <p:nvPr/>
          </p:nvSpPr>
          <p:spPr>
            <a:xfrm>
              <a:off x="114300" y="-57150"/>
              <a:ext cx="1983868" cy="755650"/>
            </a:xfrm>
            <a:prstGeom prst="rect">
              <a:avLst/>
            </a:prstGeom>
          </p:spPr>
          <p:txBody>
            <a:bodyPr lIns="50800" tIns="50800" rIns="50800" bIns="50800" rtlCol="0" anchor="ctr"/>
            <a:lstStyle/>
            <a:p>
              <a:pPr algn="ctr">
                <a:lnSpc>
                  <a:spcPts val="2659"/>
                </a:lnSpc>
              </a:pPr>
              <a:endParaRPr/>
            </a:p>
          </p:txBody>
        </p:sp>
      </p:grpSp>
      <p:sp>
        <p:nvSpPr>
          <p:cNvPr id="19" name="AutoShape 19"/>
          <p:cNvSpPr/>
          <p:nvPr/>
        </p:nvSpPr>
        <p:spPr>
          <a:xfrm>
            <a:off x="11520291" y="2921643"/>
            <a:ext cx="0" cy="6259374"/>
          </a:xfrm>
          <a:prstGeom prst="line">
            <a:avLst/>
          </a:prstGeom>
          <a:ln w="95250" cap="flat">
            <a:solidFill>
              <a:srgbClr val="393939"/>
            </a:solidFill>
            <a:prstDash val="solid"/>
            <a:headEnd type="none" w="sm" len="sm"/>
            <a:tailEnd type="none" w="sm" len="sm"/>
          </a:ln>
        </p:spPr>
        <p:txBody>
          <a:bodyPr/>
          <a:lstStyle/>
          <a:p>
            <a:endParaRPr lang="bg-BG"/>
          </a:p>
        </p:txBody>
      </p:sp>
      <p:grpSp>
        <p:nvGrpSpPr>
          <p:cNvPr id="20" name="Group 20"/>
          <p:cNvGrpSpPr/>
          <p:nvPr/>
        </p:nvGrpSpPr>
        <p:grpSpPr>
          <a:xfrm>
            <a:off x="11047643" y="2100417"/>
            <a:ext cx="945296" cy="821226"/>
            <a:chOff x="0" y="0"/>
            <a:chExt cx="1260395" cy="1094968"/>
          </a:xfrm>
        </p:grpSpPr>
        <p:sp>
          <p:nvSpPr>
            <p:cNvPr id="21" name="Freeform 21"/>
            <p:cNvSpPr/>
            <p:nvPr/>
          </p:nvSpPr>
          <p:spPr>
            <a:xfrm>
              <a:off x="0" y="0"/>
              <a:ext cx="1260395" cy="1094968"/>
            </a:xfrm>
            <a:custGeom>
              <a:avLst/>
              <a:gdLst/>
              <a:ahLst/>
              <a:cxnLst/>
              <a:rect l="l" t="t" r="r" b="b"/>
              <a:pathLst>
                <a:path w="1260395" h="1094968">
                  <a:moveTo>
                    <a:pt x="0" y="0"/>
                  </a:moveTo>
                  <a:lnTo>
                    <a:pt x="1260395" y="0"/>
                  </a:lnTo>
                  <a:lnTo>
                    <a:pt x="1260395" y="1094968"/>
                  </a:lnTo>
                  <a:lnTo>
                    <a:pt x="0" y="10949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bg-BG"/>
            </a:p>
          </p:txBody>
        </p:sp>
        <p:sp>
          <p:nvSpPr>
            <p:cNvPr id="22" name="Freeform 22"/>
            <p:cNvSpPr/>
            <p:nvPr/>
          </p:nvSpPr>
          <p:spPr>
            <a:xfrm>
              <a:off x="89878" y="78082"/>
              <a:ext cx="1080638" cy="938804"/>
            </a:xfrm>
            <a:custGeom>
              <a:avLst/>
              <a:gdLst/>
              <a:ahLst/>
              <a:cxnLst/>
              <a:rect l="l" t="t" r="r" b="b"/>
              <a:pathLst>
                <a:path w="1080638" h="938804">
                  <a:moveTo>
                    <a:pt x="0" y="0"/>
                  </a:moveTo>
                  <a:lnTo>
                    <a:pt x="1080638" y="0"/>
                  </a:lnTo>
                  <a:lnTo>
                    <a:pt x="1080638" y="938804"/>
                  </a:lnTo>
                  <a:lnTo>
                    <a:pt x="0" y="9388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bg-BG"/>
            </a:p>
          </p:txBody>
        </p:sp>
        <p:sp>
          <p:nvSpPr>
            <p:cNvPr id="23" name="Freeform 23"/>
            <p:cNvSpPr/>
            <p:nvPr/>
          </p:nvSpPr>
          <p:spPr>
            <a:xfrm>
              <a:off x="224578" y="194934"/>
              <a:ext cx="811238" cy="705101"/>
            </a:xfrm>
            <a:custGeom>
              <a:avLst/>
              <a:gdLst/>
              <a:ahLst/>
              <a:cxnLst/>
              <a:rect l="l" t="t" r="r" b="b"/>
              <a:pathLst>
                <a:path w="811238" h="705101">
                  <a:moveTo>
                    <a:pt x="0" y="0"/>
                  </a:moveTo>
                  <a:lnTo>
                    <a:pt x="811238" y="0"/>
                  </a:lnTo>
                  <a:lnTo>
                    <a:pt x="811238" y="705100"/>
                  </a:lnTo>
                  <a:lnTo>
                    <a:pt x="0" y="7051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bg-BG"/>
            </a:p>
          </p:txBody>
        </p:sp>
      </p:grpSp>
      <p:sp>
        <p:nvSpPr>
          <p:cNvPr id="24" name="TextBox 24"/>
          <p:cNvSpPr txBox="1"/>
          <p:nvPr/>
        </p:nvSpPr>
        <p:spPr>
          <a:xfrm>
            <a:off x="12324337" y="2197076"/>
            <a:ext cx="5177657" cy="1147047"/>
          </a:xfrm>
          <a:prstGeom prst="rect">
            <a:avLst/>
          </a:prstGeom>
        </p:spPr>
        <p:txBody>
          <a:bodyPr lIns="0" tIns="0" rIns="0" bIns="0" rtlCol="0" anchor="t">
            <a:spAutoFit/>
          </a:bodyPr>
          <a:lstStyle/>
          <a:p>
            <a:pPr>
              <a:lnSpc>
                <a:spcPts val="3007"/>
              </a:lnSpc>
            </a:pPr>
            <a:r>
              <a:rPr lang="en-US" sz="2615">
                <a:solidFill>
                  <a:srgbClr val="393939"/>
                </a:solidFill>
                <a:latin typeface="Poppins Bold"/>
              </a:rPr>
              <a:t>Center for applied research in sport</a:t>
            </a:r>
          </a:p>
          <a:p>
            <a:pPr>
              <a:lnSpc>
                <a:spcPts val="3007"/>
              </a:lnSpc>
            </a:pPr>
            <a:endParaRPr lang="en-US" sz="2615">
              <a:solidFill>
                <a:srgbClr val="393939"/>
              </a:solidFill>
              <a:latin typeface="Poppins Bold"/>
            </a:endParaRPr>
          </a:p>
        </p:txBody>
      </p:sp>
      <p:sp>
        <p:nvSpPr>
          <p:cNvPr id="25" name="TextBox 25"/>
          <p:cNvSpPr txBox="1"/>
          <p:nvPr/>
        </p:nvSpPr>
        <p:spPr>
          <a:xfrm>
            <a:off x="12324337" y="3506048"/>
            <a:ext cx="3420903" cy="773408"/>
          </a:xfrm>
          <a:prstGeom prst="rect">
            <a:avLst/>
          </a:prstGeom>
        </p:spPr>
        <p:txBody>
          <a:bodyPr lIns="0" tIns="0" rIns="0" bIns="0" rtlCol="0" anchor="t">
            <a:spAutoFit/>
          </a:bodyPr>
          <a:lstStyle/>
          <a:p>
            <a:pPr>
              <a:lnSpc>
                <a:spcPts val="3007"/>
              </a:lnSpc>
            </a:pPr>
            <a:r>
              <a:rPr lang="en-US" sz="2615">
                <a:solidFill>
                  <a:srgbClr val="393939"/>
                </a:solidFill>
                <a:latin typeface="Poppins Bold"/>
              </a:rPr>
              <a:t>Library</a:t>
            </a:r>
          </a:p>
          <a:p>
            <a:pPr>
              <a:lnSpc>
                <a:spcPts val="3007"/>
              </a:lnSpc>
            </a:pPr>
            <a:endParaRPr lang="en-US" sz="2615">
              <a:solidFill>
                <a:srgbClr val="393939"/>
              </a:solidFill>
              <a:latin typeface="Poppins Bold"/>
            </a:endParaRPr>
          </a:p>
        </p:txBody>
      </p:sp>
      <p:sp>
        <p:nvSpPr>
          <p:cNvPr id="26" name="TextBox 26"/>
          <p:cNvSpPr txBox="1"/>
          <p:nvPr/>
        </p:nvSpPr>
        <p:spPr>
          <a:xfrm>
            <a:off x="12324337" y="4346131"/>
            <a:ext cx="5446757" cy="1147047"/>
          </a:xfrm>
          <a:prstGeom prst="rect">
            <a:avLst/>
          </a:prstGeom>
        </p:spPr>
        <p:txBody>
          <a:bodyPr lIns="0" tIns="0" rIns="0" bIns="0" rtlCol="0" anchor="t">
            <a:spAutoFit/>
          </a:bodyPr>
          <a:lstStyle/>
          <a:p>
            <a:pPr>
              <a:lnSpc>
                <a:spcPts val="3007"/>
              </a:lnSpc>
            </a:pPr>
            <a:r>
              <a:rPr lang="en-US" sz="2615">
                <a:solidFill>
                  <a:srgbClr val="393939"/>
                </a:solidFill>
                <a:latin typeface="Poppins Bold"/>
              </a:rPr>
              <a:t>Project work in science, research and consultancy work</a:t>
            </a:r>
          </a:p>
          <a:p>
            <a:pPr>
              <a:lnSpc>
                <a:spcPts val="3007"/>
              </a:lnSpc>
            </a:pPr>
            <a:endParaRPr lang="en-US" sz="2615">
              <a:solidFill>
                <a:srgbClr val="393939"/>
              </a:solidFill>
              <a:latin typeface="Poppins Bold"/>
            </a:endParaRPr>
          </a:p>
        </p:txBody>
      </p:sp>
      <p:sp>
        <p:nvSpPr>
          <p:cNvPr id="27" name="TextBox 27"/>
          <p:cNvSpPr txBox="1"/>
          <p:nvPr/>
        </p:nvSpPr>
        <p:spPr>
          <a:xfrm>
            <a:off x="12226899" y="6601370"/>
            <a:ext cx="5446757" cy="1147047"/>
          </a:xfrm>
          <a:prstGeom prst="rect">
            <a:avLst/>
          </a:prstGeom>
        </p:spPr>
        <p:txBody>
          <a:bodyPr lIns="0" tIns="0" rIns="0" bIns="0" rtlCol="0" anchor="t">
            <a:spAutoFit/>
          </a:bodyPr>
          <a:lstStyle/>
          <a:p>
            <a:pPr>
              <a:lnSpc>
                <a:spcPts val="3007"/>
              </a:lnSpc>
            </a:pPr>
            <a:r>
              <a:rPr lang="en-US" sz="2615">
                <a:solidFill>
                  <a:srgbClr val="393939"/>
                </a:solidFill>
                <a:latin typeface="Poppins Bold"/>
              </a:rPr>
              <a:t>Conferences at institutional, national and international level</a:t>
            </a:r>
          </a:p>
          <a:p>
            <a:pPr>
              <a:lnSpc>
                <a:spcPts val="3007"/>
              </a:lnSpc>
            </a:pPr>
            <a:endParaRPr lang="en-US" sz="2615">
              <a:solidFill>
                <a:srgbClr val="393939"/>
              </a:solidFill>
              <a:latin typeface="Poppins Bold"/>
            </a:endParaRPr>
          </a:p>
        </p:txBody>
      </p:sp>
      <p:sp>
        <p:nvSpPr>
          <p:cNvPr id="28" name="TextBox 28"/>
          <p:cNvSpPr txBox="1"/>
          <p:nvPr/>
        </p:nvSpPr>
        <p:spPr>
          <a:xfrm>
            <a:off x="12324337" y="5563979"/>
            <a:ext cx="5446757" cy="1147047"/>
          </a:xfrm>
          <a:prstGeom prst="rect">
            <a:avLst/>
          </a:prstGeom>
        </p:spPr>
        <p:txBody>
          <a:bodyPr lIns="0" tIns="0" rIns="0" bIns="0" rtlCol="0" anchor="t">
            <a:spAutoFit/>
          </a:bodyPr>
          <a:lstStyle/>
          <a:p>
            <a:pPr>
              <a:lnSpc>
                <a:spcPts val="3007"/>
              </a:lnSpc>
            </a:pPr>
            <a:r>
              <a:rPr lang="en-US" sz="2615">
                <a:solidFill>
                  <a:srgbClr val="393939"/>
                </a:solidFill>
                <a:latin typeface="Poppins Bold"/>
              </a:rPr>
              <a:t>Research work for doctoral studies </a:t>
            </a:r>
          </a:p>
          <a:p>
            <a:pPr>
              <a:lnSpc>
                <a:spcPts val="3007"/>
              </a:lnSpc>
            </a:pPr>
            <a:endParaRPr lang="en-US" sz="2615">
              <a:solidFill>
                <a:srgbClr val="393939"/>
              </a:solidFill>
              <a:latin typeface="Poppins Bold"/>
            </a:endParaRPr>
          </a:p>
        </p:txBody>
      </p:sp>
      <p:sp>
        <p:nvSpPr>
          <p:cNvPr id="29" name="TextBox 29"/>
          <p:cNvSpPr txBox="1"/>
          <p:nvPr/>
        </p:nvSpPr>
        <p:spPr>
          <a:xfrm>
            <a:off x="12226899" y="7872569"/>
            <a:ext cx="5446757" cy="773408"/>
          </a:xfrm>
          <a:prstGeom prst="rect">
            <a:avLst/>
          </a:prstGeom>
        </p:spPr>
        <p:txBody>
          <a:bodyPr lIns="0" tIns="0" rIns="0" bIns="0" rtlCol="0" anchor="t">
            <a:spAutoFit/>
          </a:bodyPr>
          <a:lstStyle/>
          <a:p>
            <a:pPr>
              <a:lnSpc>
                <a:spcPts val="3007"/>
              </a:lnSpc>
            </a:pPr>
            <a:r>
              <a:rPr lang="en-US" sz="2615">
                <a:solidFill>
                  <a:srgbClr val="393939"/>
                </a:solidFill>
                <a:latin typeface="Poppins Bold"/>
              </a:rPr>
              <a:t>Journals for sports science</a:t>
            </a:r>
          </a:p>
          <a:p>
            <a:pPr>
              <a:lnSpc>
                <a:spcPts val="3007"/>
              </a:lnSpc>
            </a:pPr>
            <a:endParaRPr lang="en-US" sz="2615">
              <a:solidFill>
                <a:srgbClr val="393939"/>
              </a:solidFill>
              <a:latin typeface="Poppins Bold"/>
            </a:endParaRPr>
          </a:p>
        </p:txBody>
      </p:sp>
      <p:sp>
        <p:nvSpPr>
          <p:cNvPr id="30" name="TextBox 30"/>
          <p:cNvSpPr txBox="1"/>
          <p:nvPr/>
        </p:nvSpPr>
        <p:spPr>
          <a:xfrm>
            <a:off x="12226899" y="9037066"/>
            <a:ext cx="5446757" cy="773408"/>
          </a:xfrm>
          <a:prstGeom prst="rect">
            <a:avLst/>
          </a:prstGeom>
        </p:spPr>
        <p:txBody>
          <a:bodyPr lIns="0" tIns="0" rIns="0" bIns="0" rtlCol="0" anchor="t">
            <a:spAutoFit/>
          </a:bodyPr>
          <a:lstStyle/>
          <a:p>
            <a:pPr>
              <a:lnSpc>
                <a:spcPts val="3007"/>
              </a:lnSpc>
            </a:pPr>
            <a:r>
              <a:rPr lang="en-US" sz="2615">
                <a:solidFill>
                  <a:srgbClr val="393939"/>
                </a:solidFill>
                <a:latin typeface="Poppins Bold"/>
              </a:rPr>
              <a:t>Research networks</a:t>
            </a:r>
          </a:p>
          <a:p>
            <a:pPr>
              <a:lnSpc>
                <a:spcPts val="3007"/>
              </a:lnSpc>
            </a:pPr>
            <a:endParaRPr lang="en-US" sz="2615">
              <a:solidFill>
                <a:srgbClr val="393939"/>
              </a:solidFill>
              <a:latin typeface="Poppins Bold"/>
            </a:endParaRPr>
          </a:p>
        </p:txBody>
      </p:sp>
      <p:grpSp>
        <p:nvGrpSpPr>
          <p:cNvPr id="31" name="Group 31"/>
          <p:cNvGrpSpPr/>
          <p:nvPr/>
        </p:nvGrpSpPr>
        <p:grpSpPr>
          <a:xfrm>
            <a:off x="5367686" y="3068411"/>
            <a:ext cx="5652916" cy="4857975"/>
            <a:chOff x="0" y="0"/>
            <a:chExt cx="7537222" cy="6477300"/>
          </a:xfrm>
        </p:grpSpPr>
        <p:grpSp>
          <p:nvGrpSpPr>
            <p:cNvPr id="32" name="Group 32"/>
            <p:cNvGrpSpPr/>
            <p:nvPr/>
          </p:nvGrpSpPr>
          <p:grpSpPr>
            <a:xfrm>
              <a:off x="0" y="0"/>
              <a:ext cx="7537222" cy="6477300"/>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39ED9"/>
              </a:solidFill>
              <a:ln w="266700" cap="sq">
                <a:solidFill>
                  <a:srgbClr val="393939"/>
                </a:solidFill>
                <a:prstDash val="solid"/>
                <a:miter/>
              </a:ln>
            </p:spPr>
            <p:txBody>
              <a:bodyPr/>
              <a:lstStyle/>
              <a:p>
                <a:endParaRPr lang="bg-BG"/>
              </a:p>
            </p:txBody>
          </p:sp>
          <p:sp>
            <p:nvSpPr>
              <p:cNvPr id="34" name="TextBox 34"/>
              <p:cNvSpPr txBox="1"/>
              <p:nvPr/>
            </p:nvSpPr>
            <p:spPr>
              <a:xfrm>
                <a:off x="114300" y="-57150"/>
                <a:ext cx="584200" cy="755650"/>
              </a:xfrm>
              <a:prstGeom prst="rect">
                <a:avLst/>
              </a:prstGeom>
            </p:spPr>
            <p:txBody>
              <a:bodyPr lIns="38952" tIns="38952" rIns="38952" bIns="38952" rtlCol="0" anchor="ctr"/>
              <a:lstStyle/>
              <a:p>
                <a:pPr algn="ctr">
                  <a:lnSpc>
                    <a:spcPts val="2659"/>
                  </a:lnSpc>
                </a:pPr>
                <a:endParaRPr/>
              </a:p>
            </p:txBody>
          </p:sp>
        </p:grpSp>
        <p:grpSp>
          <p:nvGrpSpPr>
            <p:cNvPr id="35" name="Group 35"/>
            <p:cNvGrpSpPr>
              <a:grpSpLocks noChangeAspect="1"/>
            </p:cNvGrpSpPr>
            <p:nvPr/>
          </p:nvGrpSpPr>
          <p:grpSpPr>
            <a:xfrm>
              <a:off x="558998" y="459270"/>
              <a:ext cx="6419227" cy="5558761"/>
              <a:chOff x="0" y="0"/>
              <a:chExt cx="4282440" cy="3708400"/>
            </a:xfrm>
          </p:grpSpPr>
          <p:sp>
            <p:nvSpPr>
              <p:cNvPr id="36" name="Freeform 3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a:stretch>
                  <a:fillRect l="-24464" t="-14224" r="-44395" b="-15344"/>
                </a:stretch>
              </a:blipFill>
            </p:spPr>
            <p:txBody>
              <a:bodyPr/>
              <a:lstStyle/>
              <a:p>
                <a:endParaRPr lang="bg-BG"/>
              </a:p>
            </p:txBody>
          </p:sp>
        </p:grpSp>
      </p:grpSp>
      <p:grpSp>
        <p:nvGrpSpPr>
          <p:cNvPr id="37" name="Group 37"/>
          <p:cNvGrpSpPr/>
          <p:nvPr/>
        </p:nvGrpSpPr>
        <p:grpSpPr>
          <a:xfrm>
            <a:off x="1461056" y="5638597"/>
            <a:ext cx="4699142" cy="4038325"/>
            <a:chOff x="0" y="0"/>
            <a:chExt cx="6265523" cy="5384433"/>
          </a:xfrm>
        </p:grpSpPr>
        <p:grpSp>
          <p:nvGrpSpPr>
            <p:cNvPr id="38" name="Group 38"/>
            <p:cNvGrpSpPr/>
            <p:nvPr/>
          </p:nvGrpSpPr>
          <p:grpSpPr>
            <a:xfrm>
              <a:off x="0" y="0"/>
              <a:ext cx="6265523" cy="5384433"/>
              <a:chOff x="0" y="0"/>
              <a:chExt cx="812800" cy="698500"/>
            </a:xfrm>
          </p:grpSpPr>
          <p:sp>
            <p:nvSpPr>
              <p:cNvPr id="39" name="Freeform 3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39ED9"/>
              </a:solidFill>
              <a:ln w="266700" cap="sq">
                <a:solidFill>
                  <a:srgbClr val="393939"/>
                </a:solidFill>
                <a:prstDash val="solid"/>
                <a:miter/>
              </a:ln>
            </p:spPr>
            <p:txBody>
              <a:bodyPr/>
              <a:lstStyle/>
              <a:p>
                <a:endParaRPr lang="bg-BG"/>
              </a:p>
            </p:txBody>
          </p:sp>
          <p:sp>
            <p:nvSpPr>
              <p:cNvPr id="40" name="TextBox 40"/>
              <p:cNvSpPr txBox="1"/>
              <p:nvPr/>
            </p:nvSpPr>
            <p:spPr>
              <a:xfrm>
                <a:off x="114300" y="-57150"/>
                <a:ext cx="584200" cy="755650"/>
              </a:xfrm>
              <a:prstGeom prst="rect">
                <a:avLst/>
              </a:prstGeom>
            </p:spPr>
            <p:txBody>
              <a:bodyPr lIns="28936" tIns="28936" rIns="28936" bIns="28936" rtlCol="0" anchor="ctr"/>
              <a:lstStyle/>
              <a:p>
                <a:pPr algn="ctr">
                  <a:lnSpc>
                    <a:spcPts val="2659"/>
                  </a:lnSpc>
                </a:pPr>
                <a:endParaRPr/>
              </a:p>
            </p:txBody>
          </p:sp>
        </p:grpSp>
        <p:grpSp>
          <p:nvGrpSpPr>
            <p:cNvPr id="41" name="Group 41"/>
            <p:cNvGrpSpPr>
              <a:grpSpLocks noChangeAspect="1"/>
            </p:cNvGrpSpPr>
            <p:nvPr/>
          </p:nvGrpSpPr>
          <p:grpSpPr>
            <a:xfrm>
              <a:off x="490327" y="322234"/>
              <a:ext cx="5277509" cy="4753546"/>
              <a:chOff x="-95190" y="-151622"/>
              <a:chExt cx="4466592" cy="4023137"/>
            </a:xfrm>
          </p:grpSpPr>
          <p:sp>
            <p:nvSpPr>
              <p:cNvPr id="42" name="Freeform 42"/>
              <p:cNvSpPr/>
              <p:nvPr/>
            </p:nvSpPr>
            <p:spPr>
              <a:xfrm>
                <a:off x="-95190" y="-151622"/>
                <a:ext cx="4466592" cy="4023137"/>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2"/>
                <a:stretch>
                  <a:fillRect l="-34209" t="-2438" r="-6395" b="-5450"/>
                </a:stretch>
              </a:blipFill>
            </p:spPr>
            <p:txBody>
              <a:bodyPr/>
              <a:lstStyle/>
              <a:p>
                <a:endParaRPr lang="bg-BG"/>
              </a:p>
            </p:txBody>
          </p:sp>
        </p:grpSp>
      </p:grpSp>
      <p:sp>
        <p:nvSpPr>
          <p:cNvPr id="43" name="TextBox 43"/>
          <p:cNvSpPr txBox="1"/>
          <p:nvPr/>
        </p:nvSpPr>
        <p:spPr>
          <a:xfrm>
            <a:off x="5168385" y="1009650"/>
            <a:ext cx="7951230" cy="704850"/>
          </a:xfrm>
          <a:prstGeom prst="rect">
            <a:avLst/>
          </a:prstGeom>
        </p:spPr>
        <p:txBody>
          <a:bodyPr lIns="0" tIns="0" rIns="0" bIns="0" rtlCol="0" anchor="t">
            <a:spAutoFit/>
          </a:bodyPr>
          <a:lstStyle/>
          <a:p>
            <a:pPr algn="ctr">
              <a:lnSpc>
                <a:spcPts val="5174"/>
              </a:lnSpc>
            </a:pPr>
            <a:r>
              <a:rPr lang="en-US" sz="4500" spc="-135">
                <a:solidFill>
                  <a:srgbClr val="000000"/>
                </a:solidFill>
                <a:latin typeface="Poppins Bold"/>
              </a:rPr>
              <a:t>Science &amp; Research </a:t>
            </a:r>
          </a:p>
        </p:txBody>
      </p:sp>
      <p:grpSp>
        <p:nvGrpSpPr>
          <p:cNvPr id="44" name="Group 44"/>
          <p:cNvGrpSpPr/>
          <p:nvPr/>
        </p:nvGrpSpPr>
        <p:grpSpPr>
          <a:xfrm>
            <a:off x="11047643" y="3212082"/>
            <a:ext cx="945296" cy="821226"/>
            <a:chOff x="0" y="0"/>
            <a:chExt cx="1260395" cy="1094968"/>
          </a:xfrm>
        </p:grpSpPr>
        <p:sp>
          <p:nvSpPr>
            <p:cNvPr id="45" name="Freeform 45"/>
            <p:cNvSpPr/>
            <p:nvPr/>
          </p:nvSpPr>
          <p:spPr>
            <a:xfrm>
              <a:off x="0" y="0"/>
              <a:ext cx="1260395" cy="1094968"/>
            </a:xfrm>
            <a:custGeom>
              <a:avLst/>
              <a:gdLst/>
              <a:ahLst/>
              <a:cxnLst/>
              <a:rect l="l" t="t" r="r" b="b"/>
              <a:pathLst>
                <a:path w="1260395" h="1094968">
                  <a:moveTo>
                    <a:pt x="0" y="0"/>
                  </a:moveTo>
                  <a:lnTo>
                    <a:pt x="1260395" y="0"/>
                  </a:lnTo>
                  <a:lnTo>
                    <a:pt x="1260395" y="1094968"/>
                  </a:lnTo>
                  <a:lnTo>
                    <a:pt x="0" y="10949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bg-BG"/>
            </a:p>
          </p:txBody>
        </p:sp>
        <p:sp>
          <p:nvSpPr>
            <p:cNvPr id="46" name="Freeform 46"/>
            <p:cNvSpPr/>
            <p:nvPr/>
          </p:nvSpPr>
          <p:spPr>
            <a:xfrm>
              <a:off x="89878" y="78082"/>
              <a:ext cx="1080638" cy="938804"/>
            </a:xfrm>
            <a:custGeom>
              <a:avLst/>
              <a:gdLst/>
              <a:ahLst/>
              <a:cxnLst/>
              <a:rect l="l" t="t" r="r" b="b"/>
              <a:pathLst>
                <a:path w="1080638" h="938804">
                  <a:moveTo>
                    <a:pt x="0" y="0"/>
                  </a:moveTo>
                  <a:lnTo>
                    <a:pt x="1080638" y="0"/>
                  </a:lnTo>
                  <a:lnTo>
                    <a:pt x="1080638" y="938804"/>
                  </a:lnTo>
                  <a:lnTo>
                    <a:pt x="0" y="9388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bg-BG"/>
            </a:p>
          </p:txBody>
        </p:sp>
        <p:sp>
          <p:nvSpPr>
            <p:cNvPr id="47" name="Freeform 47"/>
            <p:cNvSpPr/>
            <p:nvPr/>
          </p:nvSpPr>
          <p:spPr>
            <a:xfrm>
              <a:off x="224578" y="194934"/>
              <a:ext cx="811238" cy="705101"/>
            </a:xfrm>
            <a:custGeom>
              <a:avLst/>
              <a:gdLst/>
              <a:ahLst/>
              <a:cxnLst/>
              <a:rect l="l" t="t" r="r" b="b"/>
              <a:pathLst>
                <a:path w="811238" h="705101">
                  <a:moveTo>
                    <a:pt x="0" y="0"/>
                  </a:moveTo>
                  <a:lnTo>
                    <a:pt x="811238" y="0"/>
                  </a:lnTo>
                  <a:lnTo>
                    <a:pt x="811238" y="705100"/>
                  </a:lnTo>
                  <a:lnTo>
                    <a:pt x="0" y="7051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bg-BG"/>
            </a:p>
          </p:txBody>
        </p:sp>
      </p:grpSp>
      <p:grpSp>
        <p:nvGrpSpPr>
          <p:cNvPr id="48" name="Group 48"/>
          <p:cNvGrpSpPr/>
          <p:nvPr/>
        </p:nvGrpSpPr>
        <p:grpSpPr>
          <a:xfrm>
            <a:off x="11047643" y="4323746"/>
            <a:ext cx="945296" cy="821226"/>
            <a:chOff x="0" y="0"/>
            <a:chExt cx="1260395" cy="1094968"/>
          </a:xfrm>
        </p:grpSpPr>
        <p:sp>
          <p:nvSpPr>
            <p:cNvPr id="49" name="Freeform 49"/>
            <p:cNvSpPr/>
            <p:nvPr/>
          </p:nvSpPr>
          <p:spPr>
            <a:xfrm>
              <a:off x="0" y="0"/>
              <a:ext cx="1260395" cy="1094968"/>
            </a:xfrm>
            <a:custGeom>
              <a:avLst/>
              <a:gdLst/>
              <a:ahLst/>
              <a:cxnLst/>
              <a:rect l="l" t="t" r="r" b="b"/>
              <a:pathLst>
                <a:path w="1260395" h="1094968">
                  <a:moveTo>
                    <a:pt x="0" y="0"/>
                  </a:moveTo>
                  <a:lnTo>
                    <a:pt x="1260395" y="0"/>
                  </a:lnTo>
                  <a:lnTo>
                    <a:pt x="1260395" y="1094968"/>
                  </a:lnTo>
                  <a:lnTo>
                    <a:pt x="0" y="10949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bg-BG"/>
            </a:p>
          </p:txBody>
        </p:sp>
        <p:sp>
          <p:nvSpPr>
            <p:cNvPr id="50" name="Freeform 50"/>
            <p:cNvSpPr/>
            <p:nvPr/>
          </p:nvSpPr>
          <p:spPr>
            <a:xfrm>
              <a:off x="89878" y="78082"/>
              <a:ext cx="1080638" cy="938804"/>
            </a:xfrm>
            <a:custGeom>
              <a:avLst/>
              <a:gdLst/>
              <a:ahLst/>
              <a:cxnLst/>
              <a:rect l="l" t="t" r="r" b="b"/>
              <a:pathLst>
                <a:path w="1080638" h="938804">
                  <a:moveTo>
                    <a:pt x="0" y="0"/>
                  </a:moveTo>
                  <a:lnTo>
                    <a:pt x="1080638" y="0"/>
                  </a:lnTo>
                  <a:lnTo>
                    <a:pt x="1080638" y="938804"/>
                  </a:lnTo>
                  <a:lnTo>
                    <a:pt x="0" y="9388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bg-BG"/>
            </a:p>
          </p:txBody>
        </p:sp>
        <p:sp>
          <p:nvSpPr>
            <p:cNvPr id="51" name="Freeform 51"/>
            <p:cNvSpPr/>
            <p:nvPr/>
          </p:nvSpPr>
          <p:spPr>
            <a:xfrm>
              <a:off x="224578" y="194934"/>
              <a:ext cx="811238" cy="705101"/>
            </a:xfrm>
            <a:custGeom>
              <a:avLst/>
              <a:gdLst/>
              <a:ahLst/>
              <a:cxnLst/>
              <a:rect l="l" t="t" r="r" b="b"/>
              <a:pathLst>
                <a:path w="811238" h="705101">
                  <a:moveTo>
                    <a:pt x="0" y="0"/>
                  </a:moveTo>
                  <a:lnTo>
                    <a:pt x="811238" y="0"/>
                  </a:lnTo>
                  <a:lnTo>
                    <a:pt x="811238" y="705100"/>
                  </a:lnTo>
                  <a:lnTo>
                    <a:pt x="0" y="7051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bg-BG"/>
            </a:p>
          </p:txBody>
        </p:sp>
      </p:grpSp>
      <p:grpSp>
        <p:nvGrpSpPr>
          <p:cNvPr id="52" name="Group 52"/>
          <p:cNvGrpSpPr/>
          <p:nvPr/>
        </p:nvGrpSpPr>
        <p:grpSpPr>
          <a:xfrm>
            <a:off x="11047643" y="5435411"/>
            <a:ext cx="945296" cy="821226"/>
            <a:chOff x="0" y="0"/>
            <a:chExt cx="1260395" cy="1094968"/>
          </a:xfrm>
        </p:grpSpPr>
        <p:sp>
          <p:nvSpPr>
            <p:cNvPr id="53" name="Freeform 53"/>
            <p:cNvSpPr/>
            <p:nvPr/>
          </p:nvSpPr>
          <p:spPr>
            <a:xfrm>
              <a:off x="0" y="0"/>
              <a:ext cx="1260395" cy="1094968"/>
            </a:xfrm>
            <a:custGeom>
              <a:avLst/>
              <a:gdLst/>
              <a:ahLst/>
              <a:cxnLst/>
              <a:rect l="l" t="t" r="r" b="b"/>
              <a:pathLst>
                <a:path w="1260395" h="1094968">
                  <a:moveTo>
                    <a:pt x="0" y="0"/>
                  </a:moveTo>
                  <a:lnTo>
                    <a:pt x="1260395" y="0"/>
                  </a:lnTo>
                  <a:lnTo>
                    <a:pt x="1260395" y="1094968"/>
                  </a:lnTo>
                  <a:lnTo>
                    <a:pt x="0" y="10949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bg-BG"/>
            </a:p>
          </p:txBody>
        </p:sp>
        <p:sp>
          <p:nvSpPr>
            <p:cNvPr id="54" name="Freeform 54"/>
            <p:cNvSpPr/>
            <p:nvPr/>
          </p:nvSpPr>
          <p:spPr>
            <a:xfrm>
              <a:off x="89878" y="78082"/>
              <a:ext cx="1080638" cy="938804"/>
            </a:xfrm>
            <a:custGeom>
              <a:avLst/>
              <a:gdLst/>
              <a:ahLst/>
              <a:cxnLst/>
              <a:rect l="l" t="t" r="r" b="b"/>
              <a:pathLst>
                <a:path w="1080638" h="938804">
                  <a:moveTo>
                    <a:pt x="0" y="0"/>
                  </a:moveTo>
                  <a:lnTo>
                    <a:pt x="1080638" y="0"/>
                  </a:lnTo>
                  <a:lnTo>
                    <a:pt x="1080638" y="938804"/>
                  </a:lnTo>
                  <a:lnTo>
                    <a:pt x="0" y="9388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bg-BG"/>
            </a:p>
          </p:txBody>
        </p:sp>
        <p:sp>
          <p:nvSpPr>
            <p:cNvPr id="55" name="Freeform 55"/>
            <p:cNvSpPr/>
            <p:nvPr/>
          </p:nvSpPr>
          <p:spPr>
            <a:xfrm>
              <a:off x="224578" y="194934"/>
              <a:ext cx="811238" cy="705101"/>
            </a:xfrm>
            <a:custGeom>
              <a:avLst/>
              <a:gdLst/>
              <a:ahLst/>
              <a:cxnLst/>
              <a:rect l="l" t="t" r="r" b="b"/>
              <a:pathLst>
                <a:path w="811238" h="705101">
                  <a:moveTo>
                    <a:pt x="0" y="0"/>
                  </a:moveTo>
                  <a:lnTo>
                    <a:pt x="811238" y="0"/>
                  </a:lnTo>
                  <a:lnTo>
                    <a:pt x="811238" y="705100"/>
                  </a:lnTo>
                  <a:lnTo>
                    <a:pt x="0" y="7051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bg-BG"/>
            </a:p>
          </p:txBody>
        </p:sp>
      </p:grpSp>
      <p:grpSp>
        <p:nvGrpSpPr>
          <p:cNvPr id="56" name="Group 56"/>
          <p:cNvGrpSpPr/>
          <p:nvPr/>
        </p:nvGrpSpPr>
        <p:grpSpPr>
          <a:xfrm>
            <a:off x="11047643" y="6547076"/>
            <a:ext cx="945296" cy="821226"/>
            <a:chOff x="0" y="0"/>
            <a:chExt cx="1260395" cy="1094968"/>
          </a:xfrm>
        </p:grpSpPr>
        <p:sp>
          <p:nvSpPr>
            <p:cNvPr id="57" name="Freeform 57"/>
            <p:cNvSpPr/>
            <p:nvPr/>
          </p:nvSpPr>
          <p:spPr>
            <a:xfrm>
              <a:off x="0" y="0"/>
              <a:ext cx="1260395" cy="1094968"/>
            </a:xfrm>
            <a:custGeom>
              <a:avLst/>
              <a:gdLst/>
              <a:ahLst/>
              <a:cxnLst/>
              <a:rect l="l" t="t" r="r" b="b"/>
              <a:pathLst>
                <a:path w="1260395" h="1094968">
                  <a:moveTo>
                    <a:pt x="0" y="0"/>
                  </a:moveTo>
                  <a:lnTo>
                    <a:pt x="1260395" y="0"/>
                  </a:lnTo>
                  <a:lnTo>
                    <a:pt x="1260395" y="1094968"/>
                  </a:lnTo>
                  <a:lnTo>
                    <a:pt x="0" y="10949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bg-BG"/>
            </a:p>
          </p:txBody>
        </p:sp>
        <p:sp>
          <p:nvSpPr>
            <p:cNvPr id="58" name="Freeform 58"/>
            <p:cNvSpPr/>
            <p:nvPr/>
          </p:nvSpPr>
          <p:spPr>
            <a:xfrm>
              <a:off x="89878" y="78082"/>
              <a:ext cx="1080638" cy="938804"/>
            </a:xfrm>
            <a:custGeom>
              <a:avLst/>
              <a:gdLst/>
              <a:ahLst/>
              <a:cxnLst/>
              <a:rect l="l" t="t" r="r" b="b"/>
              <a:pathLst>
                <a:path w="1080638" h="938804">
                  <a:moveTo>
                    <a:pt x="0" y="0"/>
                  </a:moveTo>
                  <a:lnTo>
                    <a:pt x="1080638" y="0"/>
                  </a:lnTo>
                  <a:lnTo>
                    <a:pt x="1080638" y="938804"/>
                  </a:lnTo>
                  <a:lnTo>
                    <a:pt x="0" y="9388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bg-BG"/>
            </a:p>
          </p:txBody>
        </p:sp>
        <p:sp>
          <p:nvSpPr>
            <p:cNvPr id="59" name="Freeform 59"/>
            <p:cNvSpPr/>
            <p:nvPr/>
          </p:nvSpPr>
          <p:spPr>
            <a:xfrm>
              <a:off x="224578" y="194934"/>
              <a:ext cx="811238" cy="705101"/>
            </a:xfrm>
            <a:custGeom>
              <a:avLst/>
              <a:gdLst/>
              <a:ahLst/>
              <a:cxnLst/>
              <a:rect l="l" t="t" r="r" b="b"/>
              <a:pathLst>
                <a:path w="811238" h="705101">
                  <a:moveTo>
                    <a:pt x="0" y="0"/>
                  </a:moveTo>
                  <a:lnTo>
                    <a:pt x="811238" y="0"/>
                  </a:lnTo>
                  <a:lnTo>
                    <a:pt x="811238" y="705100"/>
                  </a:lnTo>
                  <a:lnTo>
                    <a:pt x="0" y="7051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bg-BG"/>
            </a:p>
          </p:txBody>
        </p:sp>
      </p:grpSp>
      <p:grpSp>
        <p:nvGrpSpPr>
          <p:cNvPr id="60" name="Group 60"/>
          <p:cNvGrpSpPr/>
          <p:nvPr/>
        </p:nvGrpSpPr>
        <p:grpSpPr>
          <a:xfrm>
            <a:off x="11047643" y="7658740"/>
            <a:ext cx="945296" cy="821226"/>
            <a:chOff x="0" y="0"/>
            <a:chExt cx="1260395" cy="1094968"/>
          </a:xfrm>
        </p:grpSpPr>
        <p:sp>
          <p:nvSpPr>
            <p:cNvPr id="61" name="Freeform 61"/>
            <p:cNvSpPr/>
            <p:nvPr/>
          </p:nvSpPr>
          <p:spPr>
            <a:xfrm>
              <a:off x="0" y="0"/>
              <a:ext cx="1260395" cy="1094968"/>
            </a:xfrm>
            <a:custGeom>
              <a:avLst/>
              <a:gdLst/>
              <a:ahLst/>
              <a:cxnLst/>
              <a:rect l="l" t="t" r="r" b="b"/>
              <a:pathLst>
                <a:path w="1260395" h="1094968">
                  <a:moveTo>
                    <a:pt x="0" y="0"/>
                  </a:moveTo>
                  <a:lnTo>
                    <a:pt x="1260395" y="0"/>
                  </a:lnTo>
                  <a:lnTo>
                    <a:pt x="1260395" y="1094968"/>
                  </a:lnTo>
                  <a:lnTo>
                    <a:pt x="0" y="10949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bg-BG"/>
            </a:p>
          </p:txBody>
        </p:sp>
        <p:sp>
          <p:nvSpPr>
            <p:cNvPr id="62" name="Freeform 62"/>
            <p:cNvSpPr/>
            <p:nvPr/>
          </p:nvSpPr>
          <p:spPr>
            <a:xfrm>
              <a:off x="89878" y="78082"/>
              <a:ext cx="1080638" cy="938804"/>
            </a:xfrm>
            <a:custGeom>
              <a:avLst/>
              <a:gdLst/>
              <a:ahLst/>
              <a:cxnLst/>
              <a:rect l="l" t="t" r="r" b="b"/>
              <a:pathLst>
                <a:path w="1080638" h="938804">
                  <a:moveTo>
                    <a:pt x="0" y="0"/>
                  </a:moveTo>
                  <a:lnTo>
                    <a:pt x="1080638" y="0"/>
                  </a:lnTo>
                  <a:lnTo>
                    <a:pt x="1080638" y="938804"/>
                  </a:lnTo>
                  <a:lnTo>
                    <a:pt x="0" y="9388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bg-BG"/>
            </a:p>
          </p:txBody>
        </p:sp>
        <p:sp>
          <p:nvSpPr>
            <p:cNvPr id="63" name="Freeform 63"/>
            <p:cNvSpPr/>
            <p:nvPr/>
          </p:nvSpPr>
          <p:spPr>
            <a:xfrm>
              <a:off x="224578" y="194934"/>
              <a:ext cx="811238" cy="705101"/>
            </a:xfrm>
            <a:custGeom>
              <a:avLst/>
              <a:gdLst/>
              <a:ahLst/>
              <a:cxnLst/>
              <a:rect l="l" t="t" r="r" b="b"/>
              <a:pathLst>
                <a:path w="811238" h="705101">
                  <a:moveTo>
                    <a:pt x="0" y="0"/>
                  </a:moveTo>
                  <a:lnTo>
                    <a:pt x="811238" y="0"/>
                  </a:lnTo>
                  <a:lnTo>
                    <a:pt x="811238" y="705100"/>
                  </a:lnTo>
                  <a:lnTo>
                    <a:pt x="0" y="7051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bg-BG"/>
            </a:p>
          </p:txBody>
        </p:sp>
      </p:grpSp>
      <p:grpSp>
        <p:nvGrpSpPr>
          <p:cNvPr id="64" name="Group 64"/>
          <p:cNvGrpSpPr/>
          <p:nvPr/>
        </p:nvGrpSpPr>
        <p:grpSpPr>
          <a:xfrm>
            <a:off x="11047643" y="8770405"/>
            <a:ext cx="945296" cy="821226"/>
            <a:chOff x="0" y="0"/>
            <a:chExt cx="1260395" cy="1094968"/>
          </a:xfrm>
        </p:grpSpPr>
        <p:sp>
          <p:nvSpPr>
            <p:cNvPr id="65" name="Freeform 65"/>
            <p:cNvSpPr/>
            <p:nvPr/>
          </p:nvSpPr>
          <p:spPr>
            <a:xfrm>
              <a:off x="0" y="0"/>
              <a:ext cx="1260395" cy="1094968"/>
            </a:xfrm>
            <a:custGeom>
              <a:avLst/>
              <a:gdLst/>
              <a:ahLst/>
              <a:cxnLst/>
              <a:rect l="l" t="t" r="r" b="b"/>
              <a:pathLst>
                <a:path w="1260395" h="1094968">
                  <a:moveTo>
                    <a:pt x="0" y="0"/>
                  </a:moveTo>
                  <a:lnTo>
                    <a:pt x="1260395" y="0"/>
                  </a:lnTo>
                  <a:lnTo>
                    <a:pt x="1260395" y="1094968"/>
                  </a:lnTo>
                  <a:lnTo>
                    <a:pt x="0" y="10949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bg-BG"/>
            </a:p>
          </p:txBody>
        </p:sp>
        <p:sp>
          <p:nvSpPr>
            <p:cNvPr id="66" name="Freeform 66"/>
            <p:cNvSpPr/>
            <p:nvPr/>
          </p:nvSpPr>
          <p:spPr>
            <a:xfrm>
              <a:off x="89878" y="78082"/>
              <a:ext cx="1080638" cy="938804"/>
            </a:xfrm>
            <a:custGeom>
              <a:avLst/>
              <a:gdLst/>
              <a:ahLst/>
              <a:cxnLst/>
              <a:rect l="l" t="t" r="r" b="b"/>
              <a:pathLst>
                <a:path w="1080638" h="938804">
                  <a:moveTo>
                    <a:pt x="0" y="0"/>
                  </a:moveTo>
                  <a:lnTo>
                    <a:pt x="1080638" y="0"/>
                  </a:lnTo>
                  <a:lnTo>
                    <a:pt x="1080638" y="938804"/>
                  </a:lnTo>
                  <a:lnTo>
                    <a:pt x="0" y="9388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bg-BG"/>
            </a:p>
          </p:txBody>
        </p:sp>
        <p:sp>
          <p:nvSpPr>
            <p:cNvPr id="67" name="Freeform 67"/>
            <p:cNvSpPr/>
            <p:nvPr/>
          </p:nvSpPr>
          <p:spPr>
            <a:xfrm>
              <a:off x="224578" y="194934"/>
              <a:ext cx="811238" cy="705101"/>
            </a:xfrm>
            <a:custGeom>
              <a:avLst/>
              <a:gdLst/>
              <a:ahLst/>
              <a:cxnLst/>
              <a:rect l="l" t="t" r="r" b="b"/>
              <a:pathLst>
                <a:path w="811238" h="705101">
                  <a:moveTo>
                    <a:pt x="0" y="0"/>
                  </a:moveTo>
                  <a:lnTo>
                    <a:pt x="811238" y="0"/>
                  </a:lnTo>
                  <a:lnTo>
                    <a:pt x="811238" y="705100"/>
                  </a:lnTo>
                  <a:lnTo>
                    <a:pt x="0" y="7051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bg-BG"/>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2364" y="9912529"/>
            <a:ext cx="21354623" cy="2652117"/>
            <a:chOff x="0" y="0"/>
            <a:chExt cx="5624263" cy="698500"/>
          </a:xfrm>
        </p:grpSpPr>
        <p:sp>
          <p:nvSpPr>
            <p:cNvPr id="3" name="Freeform 3"/>
            <p:cNvSpPr/>
            <p:nvPr/>
          </p:nvSpPr>
          <p:spPr>
            <a:xfrm>
              <a:off x="0" y="0"/>
              <a:ext cx="5624263" cy="698500"/>
            </a:xfrm>
            <a:custGeom>
              <a:avLst/>
              <a:gdLst/>
              <a:ahLst/>
              <a:cxnLst/>
              <a:rect l="l" t="t" r="r" b="b"/>
              <a:pathLst>
                <a:path w="5624263" h="698500">
                  <a:moveTo>
                    <a:pt x="5624263" y="349250"/>
                  </a:moveTo>
                  <a:lnTo>
                    <a:pt x="5421063" y="698500"/>
                  </a:lnTo>
                  <a:lnTo>
                    <a:pt x="203200" y="698500"/>
                  </a:lnTo>
                  <a:lnTo>
                    <a:pt x="0" y="349250"/>
                  </a:lnTo>
                  <a:lnTo>
                    <a:pt x="203200" y="0"/>
                  </a:lnTo>
                  <a:lnTo>
                    <a:pt x="5421063" y="0"/>
                  </a:lnTo>
                  <a:lnTo>
                    <a:pt x="5624263" y="349250"/>
                  </a:lnTo>
                  <a:close/>
                </a:path>
              </a:pathLst>
            </a:custGeom>
            <a:solidFill>
              <a:srgbClr val="393939"/>
            </a:solidFill>
          </p:spPr>
          <p:txBody>
            <a:bodyPr/>
            <a:lstStyle/>
            <a:p>
              <a:endParaRPr lang="bg-BG"/>
            </a:p>
          </p:txBody>
        </p:sp>
        <p:sp>
          <p:nvSpPr>
            <p:cNvPr id="4" name="TextBox 4"/>
            <p:cNvSpPr txBox="1"/>
            <p:nvPr/>
          </p:nvSpPr>
          <p:spPr>
            <a:xfrm>
              <a:off x="114300" y="-57150"/>
              <a:ext cx="5395663" cy="7556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81160" y="9912529"/>
            <a:ext cx="11022791" cy="2652117"/>
            <a:chOff x="0" y="0"/>
            <a:chExt cx="2903122" cy="698500"/>
          </a:xfrm>
        </p:grpSpPr>
        <p:sp>
          <p:nvSpPr>
            <p:cNvPr id="6" name="Freeform 6"/>
            <p:cNvSpPr/>
            <p:nvPr/>
          </p:nvSpPr>
          <p:spPr>
            <a:xfrm>
              <a:off x="0" y="0"/>
              <a:ext cx="2903122" cy="698500"/>
            </a:xfrm>
            <a:custGeom>
              <a:avLst/>
              <a:gdLst/>
              <a:ahLst/>
              <a:cxnLst/>
              <a:rect l="l" t="t" r="r" b="b"/>
              <a:pathLst>
                <a:path w="2903122" h="698500">
                  <a:moveTo>
                    <a:pt x="2903122" y="349250"/>
                  </a:moveTo>
                  <a:lnTo>
                    <a:pt x="2699922" y="698500"/>
                  </a:lnTo>
                  <a:lnTo>
                    <a:pt x="203200" y="698500"/>
                  </a:lnTo>
                  <a:lnTo>
                    <a:pt x="0" y="349250"/>
                  </a:lnTo>
                  <a:lnTo>
                    <a:pt x="203200" y="0"/>
                  </a:lnTo>
                  <a:lnTo>
                    <a:pt x="2699922" y="0"/>
                  </a:lnTo>
                  <a:lnTo>
                    <a:pt x="2903122" y="349250"/>
                  </a:lnTo>
                  <a:close/>
                </a:path>
              </a:pathLst>
            </a:custGeom>
            <a:solidFill>
              <a:srgbClr val="239ED9"/>
            </a:solidFill>
          </p:spPr>
          <p:txBody>
            <a:bodyPr/>
            <a:lstStyle/>
            <a:p>
              <a:endParaRPr lang="bg-BG"/>
            </a:p>
          </p:txBody>
        </p:sp>
        <p:sp>
          <p:nvSpPr>
            <p:cNvPr id="7" name="TextBox 7"/>
            <p:cNvSpPr txBox="1"/>
            <p:nvPr/>
          </p:nvSpPr>
          <p:spPr>
            <a:xfrm>
              <a:off x="114300" y="-57150"/>
              <a:ext cx="2674522" cy="7556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363919" y="9912529"/>
            <a:ext cx="8400463" cy="2652117"/>
            <a:chOff x="0" y="0"/>
            <a:chExt cx="2212468" cy="698500"/>
          </a:xfrm>
        </p:grpSpPr>
        <p:sp>
          <p:nvSpPr>
            <p:cNvPr id="9" name="Freeform 9"/>
            <p:cNvSpPr/>
            <p:nvPr/>
          </p:nvSpPr>
          <p:spPr>
            <a:xfrm>
              <a:off x="0" y="0"/>
              <a:ext cx="2212468" cy="698500"/>
            </a:xfrm>
            <a:custGeom>
              <a:avLst/>
              <a:gdLst/>
              <a:ahLst/>
              <a:cxnLst/>
              <a:rect l="l" t="t" r="r" b="b"/>
              <a:pathLst>
                <a:path w="2212468" h="698500">
                  <a:moveTo>
                    <a:pt x="2212468" y="349250"/>
                  </a:moveTo>
                  <a:lnTo>
                    <a:pt x="2009268" y="698500"/>
                  </a:lnTo>
                  <a:lnTo>
                    <a:pt x="203200" y="698500"/>
                  </a:lnTo>
                  <a:lnTo>
                    <a:pt x="0" y="349250"/>
                  </a:lnTo>
                  <a:lnTo>
                    <a:pt x="203200" y="0"/>
                  </a:lnTo>
                  <a:lnTo>
                    <a:pt x="2009268" y="0"/>
                  </a:lnTo>
                  <a:lnTo>
                    <a:pt x="2212468" y="349250"/>
                  </a:lnTo>
                  <a:close/>
                </a:path>
              </a:pathLst>
            </a:custGeom>
            <a:solidFill>
              <a:srgbClr val="9BC0CA"/>
            </a:solidFill>
          </p:spPr>
          <p:txBody>
            <a:bodyPr/>
            <a:lstStyle/>
            <a:p>
              <a:endParaRPr lang="bg-BG"/>
            </a:p>
          </p:txBody>
        </p:sp>
        <p:sp>
          <p:nvSpPr>
            <p:cNvPr id="10" name="TextBox 10"/>
            <p:cNvSpPr txBox="1"/>
            <p:nvPr/>
          </p:nvSpPr>
          <p:spPr>
            <a:xfrm>
              <a:off x="114300" y="-57150"/>
              <a:ext cx="1983868" cy="7556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0107" y="-2653476"/>
            <a:ext cx="2795016"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2" name="Freeform 12"/>
          <p:cNvSpPr/>
          <p:nvPr/>
        </p:nvSpPr>
        <p:spPr>
          <a:xfrm flipH="1">
            <a:off x="15553091" y="-2653476"/>
            <a:ext cx="2795016" cy="4991100"/>
          </a:xfrm>
          <a:custGeom>
            <a:avLst/>
            <a:gdLst/>
            <a:ahLst/>
            <a:cxnLst/>
            <a:rect l="l" t="t" r="r" b="b"/>
            <a:pathLst>
              <a:path w="2795016" h="4991100">
                <a:moveTo>
                  <a:pt x="2795016" y="0"/>
                </a:moveTo>
                <a:lnTo>
                  <a:pt x="0" y="0"/>
                </a:lnTo>
                <a:lnTo>
                  <a:pt x="0" y="4991100"/>
                </a:lnTo>
                <a:lnTo>
                  <a:pt x="2795016" y="4991100"/>
                </a:lnTo>
                <a:lnTo>
                  <a:pt x="279501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grpSp>
        <p:nvGrpSpPr>
          <p:cNvPr id="13" name="Group 13"/>
          <p:cNvGrpSpPr/>
          <p:nvPr/>
        </p:nvGrpSpPr>
        <p:grpSpPr>
          <a:xfrm>
            <a:off x="7430576" y="4232255"/>
            <a:ext cx="3426891" cy="2944985"/>
            <a:chOff x="0" y="0"/>
            <a:chExt cx="812800" cy="698500"/>
          </a:xfrm>
        </p:grpSpPr>
        <p:sp>
          <p:nvSpPr>
            <p:cNvPr id="14" name="Freeform 1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393939"/>
            </a:solidFill>
            <a:ln w="152400" cap="sq">
              <a:solidFill>
                <a:srgbClr val="90C7D3"/>
              </a:solidFill>
              <a:prstDash val="solid"/>
              <a:miter/>
            </a:ln>
          </p:spPr>
          <p:txBody>
            <a:bodyPr/>
            <a:lstStyle/>
            <a:p>
              <a:endParaRPr lang="bg-BG"/>
            </a:p>
          </p:txBody>
        </p:sp>
        <p:sp>
          <p:nvSpPr>
            <p:cNvPr id="15" name="TextBox 15"/>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0112823" y="2958841"/>
            <a:ext cx="1710175" cy="1485715"/>
          </a:xfrm>
          <a:custGeom>
            <a:avLst/>
            <a:gdLst/>
            <a:ahLst/>
            <a:cxnLst/>
            <a:rect l="l" t="t" r="r" b="b"/>
            <a:pathLst>
              <a:path w="1710175" h="1485715">
                <a:moveTo>
                  <a:pt x="0" y="0"/>
                </a:moveTo>
                <a:lnTo>
                  <a:pt x="1710175" y="0"/>
                </a:lnTo>
                <a:lnTo>
                  <a:pt x="1710175" y="1485714"/>
                </a:lnTo>
                <a:lnTo>
                  <a:pt x="0" y="14857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bg-BG"/>
          </a:p>
        </p:txBody>
      </p:sp>
      <p:sp>
        <p:nvSpPr>
          <p:cNvPr id="17" name="Freeform 17"/>
          <p:cNvSpPr/>
          <p:nvPr/>
        </p:nvSpPr>
        <p:spPr>
          <a:xfrm>
            <a:off x="11177010" y="4961890"/>
            <a:ext cx="1710175" cy="1485715"/>
          </a:xfrm>
          <a:custGeom>
            <a:avLst/>
            <a:gdLst/>
            <a:ahLst/>
            <a:cxnLst/>
            <a:rect l="l" t="t" r="r" b="b"/>
            <a:pathLst>
              <a:path w="1710175" h="1485715">
                <a:moveTo>
                  <a:pt x="0" y="0"/>
                </a:moveTo>
                <a:lnTo>
                  <a:pt x="1710175" y="0"/>
                </a:lnTo>
                <a:lnTo>
                  <a:pt x="1710175" y="1485715"/>
                </a:lnTo>
                <a:lnTo>
                  <a:pt x="0" y="1485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bg-BG"/>
          </a:p>
        </p:txBody>
      </p:sp>
      <p:sp>
        <p:nvSpPr>
          <p:cNvPr id="18" name="Freeform 18"/>
          <p:cNvSpPr/>
          <p:nvPr/>
        </p:nvSpPr>
        <p:spPr>
          <a:xfrm>
            <a:off x="5400858" y="4961890"/>
            <a:ext cx="1710175" cy="1485715"/>
          </a:xfrm>
          <a:custGeom>
            <a:avLst/>
            <a:gdLst/>
            <a:ahLst/>
            <a:cxnLst/>
            <a:rect l="l" t="t" r="r" b="b"/>
            <a:pathLst>
              <a:path w="1710175" h="1485715">
                <a:moveTo>
                  <a:pt x="0" y="0"/>
                </a:moveTo>
                <a:lnTo>
                  <a:pt x="1710175" y="0"/>
                </a:lnTo>
                <a:lnTo>
                  <a:pt x="1710175" y="1485715"/>
                </a:lnTo>
                <a:lnTo>
                  <a:pt x="0" y="1485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bg-BG"/>
          </a:p>
        </p:txBody>
      </p:sp>
      <p:sp>
        <p:nvSpPr>
          <p:cNvPr id="19" name="Freeform 19"/>
          <p:cNvSpPr/>
          <p:nvPr/>
        </p:nvSpPr>
        <p:spPr>
          <a:xfrm>
            <a:off x="10234775" y="3064787"/>
            <a:ext cx="1466271" cy="1273823"/>
          </a:xfrm>
          <a:custGeom>
            <a:avLst/>
            <a:gdLst/>
            <a:ahLst/>
            <a:cxnLst/>
            <a:rect l="l" t="t" r="r" b="b"/>
            <a:pathLst>
              <a:path w="1466271" h="1273823">
                <a:moveTo>
                  <a:pt x="0" y="0"/>
                </a:moveTo>
                <a:lnTo>
                  <a:pt x="1466271" y="0"/>
                </a:lnTo>
                <a:lnTo>
                  <a:pt x="1466271" y="1273822"/>
                </a:lnTo>
                <a:lnTo>
                  <a:pt x="0" y="12738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bg-BG"/>
          </a:p>
        </p:txBody>
      </p:sp>
      <p:sp>
        <p:nvSpPr>
          <p:cNvPr id="20" name="Freeform 20"/>
          <p:cNvSpPr/>
          <p:nvPr/>
        </p:nvSpPr>
        <p:spPr>
          <a:xfrm>
            <a:off x="11298962" y="5067836"/>
            <a:ext cx="1466271" cy="1273823"/>
          </a:xfrm>
          <a:custGeom>
            <a:avLst/>
            <a:gdLst/>
            <a:ahLst/>
            <a:cxnLst/>
            <a:rect l="l" t="t" r="r" b="b"/>
            <a:pathLst>
              <a:path w="1466271" h="1273823">
                <a:moveTo>
                  <a:pt x="0" y="0"/>
                </a:moveTo>
                <a:lnTo>
                  <a:pt x="1466271" y="0"/>
                </a:lnTo>
                <a:lnTo>
                  <a:pt x="1466271" y="1273823"/>
                </a:lnTo>
                <a:lnTo>
                  <a:pt x="0" y="127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bg-BG"/>
          </a:p>
        </p:txBody>
      </p:sp>
      <p:sp>
        <p:nvSpPr>
          <p:cNvPr id="21" name="Freeform 21"/>
          <p:cNvSpPr/>
          <p:nvPr/>
        </p:nvSpPr>
        <p:spPr>
          <a:xfrm>
            <a:off x="5522810" y="5067836"/>
            <a:ext cx="1466271" cy="1273823"/>
          </a:xfrm>
          <a:custGeom>
            <a:avLst/>
            <a:gdLst/>
            <a:ahLst/>
            <a:cxnLst/>
            <a:rect l="l" t="t" r="r" b="b"/>
            <a:pathLst>
              <a:path w="1466271" h="1273823">
                <a:moveTo>
                  <a:pt x="0" y="0"/>
                </a:moveTo>
                <a:lnTo>
                  <a:pt x="1466270" y="0"/>
                </a:lnTo>
                <a:lnTo>
                  <a:pt x="1466270" y="1273823"/>
                </a:lnTo>
                <a:lnTo>
                  <a:pt x="0" y="12738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bg-BG"/>
          </a:p>
        </p:txBody>
      </p:sp>
      <p:sp>
        <p:nvSpPr>
          <p:cNvPr id="22" name="Freeform 22"/>
          <p:cNvSpPr/>
          <p:nvPr/>
        </p:nvSpPr>
        <p:spPr>
          <a:xfrm>
            <a:off x="6465007" y="2958841"/>
            <a:ext cx="1710175" cy="1485715"/>
          </a:xfrm>
          <a:custGeom>
            <a:avLst/>
            <a:gdLst/>
            <a:ahLst/>
            <a:cxnLst/>
            <a:rect l="l" t="t" r="r" b="b"/>
            <a:pathLst>
              <a:path w="1710175" h="1485715">
                <a:moveTo>
                  <a:pt x="0" y="0"/>
                </a:moveTo>
                <a:lnTo>
                  <a:pt x="1710175" y="0"/>
                </a:lnTo>
                <a:lnTo>
                  <a:pt x="1710175" y="1485714"/>
                </a:lnTo>
                <a:lnTo>
                  <a:pt x="0" y="14857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bg-BG"/>
          </a:p>
        </p:txBody>
      </p:sp>
      <p:sp>
        <p:nvSpPr>
          <p:cNvPr id="23" name="Freeform 23"/>
          <p:cNvSpPr/>
          <p:nvPr/>
        </p:nvSpPr>
        <p:spPr>
          <a:xfrm>
            <a:off x="6586959" y="3064787"/>
            <a:ext cx="1466271" cy="1273823"/>
          </a:xfrm>
          <a:custGeom>
            <a:avLst/>
            <a:gdLst/>
            <a:ahLst/>
            <a:cxnLst/>
            <a:rect l="l" t="t" r="r" b="b"/>
            <a:pathLst>
              <a:path w="1466271" h="1273823">
                <a:moveTo>
                  <a:pt x="0" y="0"/>
                </a:moveTo>
                <a:lnTo>
                  <a:pt x="1466271" y="0"/>
                </a:lnTo>
                <a:lnTo>
                  <a:pt x="1466271" y="1273822"/>
                </a:lnTo>
                <a:lnTo>
                  <a:pt x="0" y="12738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bg-BG"/>
          </a:p>
        </p:txBody>
      </p:sp>
      <p:sp>
        <p:nvSpPr>
          <p:cNvPr id="24" name="Freeform 24"/>
          <p:cNvSpPr/>
          <p:nvPr/>
        </p:nvSpPr>
        <p:spPr>
          <a:xfrm>
            <a:off x="6465007" y="6966524"/>
            <a:ext cx="1710175" cy="1485715"/>
          </a:xfrm>
          <a:custGeom>
            <a:avLst/>
            <a:gdLst/>
            <a:ahLst/>
            <a:cxnLst/>
            <a:rect l="l" t="t" r="r" b="b"/>
            <a:pathLst>
              <a:path w="1710175" h="1485715">
                <a:moveTo>
                  <a:pt x="0" y="0"/>
                </a:moveTo>
                <a:lnTo>
                  <a:pt x="1710175" y="0"/>
                </a:lnTo>
                <a:lnTo>
                  <a:pt x="1710175" y="1485714"/>
                </a:lnTo>
                <a:lnTo>
                  <a:pt x="0" y="14857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bg-BG"/>
          </a:p>
        </p:txBody>
      </p:sp>
      <p:sp>
        <p:nvSpPr>
          <p:cNvPr id="25" name="Freeform 25"/>
          <p:cNvSpPr/>
          <p:nvPr/>
        </p:nvSpPr>
        <p:spPr>
          <a:xfrm>
            <a:off x="6586959" y="7072470"/>
            <a:ext cx="1466271" cy="1273823"/>
          </a:xfrm>
          <a:custGeom>
            <a:avLst/>
            <a:gdLst/>
            <a:ahLst/>
            <a:cxnLst/>
            <a:rect l="l" t="t" r="r" b="b"/>
            <a:pathLst>
              <a:path w="1466271" h="1273823">
                <a:moveTo>
                  <a:pt x="0" y="0"/>
                </a:moveTo>
                <a:lnTo>
                  <a:pt x="1466271" y="0"/>
                </a:lnTo>
                <a:lnTo>
                  <a:pt x="1466271" y="1273822"/>
                </a:lnTo>
                <a:lnTo>
                  <a:pt x="0" y="12738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bg-BG"/>
          </a:p>
        </p:txBody>
      </p:sp>
      <p:grpSp>
        <p:nvGrpSpPr>
          <p:cNvPr id="26" name="Group 26"/>
          <p:cNvGrpSpPr/>
          <p:nvPr/>
        </p:nvGrpSpPr>
        <p:grpSpPr>
          <a:xfrm>
            <a:off x="10138186" y="6966524"/>
            <a:ext cx="1710175" cy="1485715"/>
            <a:chOff x="0" y="0"/>
            <a:chExt cx="2280233" cy="1980953"/>
          </a:xfrm>
        </p:grpSpPr>
        <p:sp>
          <p:nvSpPr>
            <p:cNvPr id="27" name="Freeform 27"/>
            <p:cNvSpPr/>
            <p:nvPr/>
          </p:nvSpPr>
          <p:spPr>
            <a:xfrm>
              <a:off x="0" y="0"/>
              <a:ext cx="2280233" cy="1980953"/>
            </a:xfrm>
            <a:custGeom>
              <a:avLst/>
              <a:gdLst/>
              <a:ahLst/>
              <a:cxnLst/>
              <a:rect l="l" t="t" r="r" b="b"/>
              <a:pathLst>
                <a:path w="2280233" h="1980953">
                  <a:moveTo>
                    <a:pt x="0" y="0"/>
                  </a:moveTo>
                  <a:lnTo>
                    <a:pt x="2280233" y="0"/>
                  </a:lnTo>
                  <a:lnTo>
                    <a:pt x="2280233" y="1980953"/>
                  </a:lnTo>
                  <a:lnTo>
                    <a:pt x="0" y="1980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bg-BG"/>
            </a:p>
          </p:txBody>
        </p:sp>
        <p:sp>
          <p:nvSpPr>
            <p:cNvPr id="28" name="Freeform 28"/>
            <p:cNvSpPr/>
            <p:nvPr/>
          </p:nvSpPr>
          <p:spPr>
            <a:xfrm>
              <a:off x="162603" y="141261"/>
              <a:ext cx="1955028" cy="1698430"/>
            </a:xfrm>
            <a:custGeom>
              <a:avLst/>
              <a:gdLst/>
              <a:ahLst/>
              <a:cxnLst/>
              <a:rect l="l" t="t" r="r" b="b"/>
              <a:pathLst>
                <a:path w="1955028" h="1698430">
                  <a:moveTo>
                    <a:pt x="0" y="0"/>
                  </a:moveTo>
                  <a:lnTo>
                    <a:pt x="1955028" y="0"/>
                  </a:lnTo>
                  <a:lnTo>
                    <a:pt x="1955028" y="1698431"/>
                  </a:lnTo>
                  <a:lnTo>
                    <a:pt x="0" y="16984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bg-BG"/>
            </a:p>
          </p:txBody>
        </p:sp>
      </p:grpSp>
      <p:sp>
        <p:nvSpPr>
          <p:cNvPr id="29" name="Freeform 29"/>
          <p:cNvSpPr/>
          <p:nvPr/>
        </p:nvSpPr>
        <p:spPr>
          <a:xfrm>
            <a:off x="11666548" y="5288915"/>
            <a:ext cx="762108" cy="831665"/>
          </a:xfrm>
          <a:custGeom>
            <a:avLst/>
            <a:gdLst/>
            <a:ahLst/>
            <a:cxnLst/>
            <a:rect l="l" t="t" r="r" b="b"/>
            <a:pathLst>
              <a:path w="762108" h="831665">
                <a:moveTo>
                  <a:pt x="0" y="0"/>
                </a:moveTo>
                <a:lnTo>
                  <a:pt x="762108" y="0"/>
                </a:lnTo>
                <a:lnTo>
                  <a:pt x="762108" y="831665"/>
                </a:lnTo>
                <a:lnTo>
                  <a:pt x="0" y="8316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bg-BG"/>
          </a:p>
        </p:txBody>
      </p:sp>
      <p:sp>
        <p:nvSpPr>
          <p:cNvPr id="30" name="Freeform 30"/>
          <p:cNvSpPr/>
          <p:nvPr/>
        </p:nvSpPr>
        <p:spPr>
          <a:xfrm>
            <a:off x="10636897" y="3266153"/>
            <a:ext cx="662028" cy="871089"/>
          </a:xfrm>
          <a:custGeom>
            <a:avLst/>
            <a:gdLst/>
            <a:ahLst/>
            <a:cxnLst/>
            <a:rect l="l" t="t" r="r" b="b"/>
            <a:pathLst>
              <a:path w="662028" h="871089">
                <a:moveTo>
                  <a:pt x="0" y="0"/>
                </a:moveTo>
                <a:lnTo>
                  <a:pt x="662028" y="0"/>
                </a:lnTo>
                <a:lnTo>
                  <a:pt x="662028" y="871090"/>
                </a:lnTo>
                <a:lnTo>
                  <a:pt x="0" y="8710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bg-BG"/>
          </a:p>
        </p:txBody>
      </p:sp>
      <p:sp>
        <p:nvSpPr>
          <p:cNvPr id="31" name="Freeform 31"/>
          <p:cNvSpPr/>
          <p:nvPr/>
        </p:nvSpPr>
        <p:spPr>
          <a:xfrm>
            <a:off x="7901156" y="4624509"/>
            <a:ext cx="2485688" cy="2160477"/>
          </a:xfrm>
          <a:custGeom>
            <a:avLst/>
            <a:gdLst/>
            <a:ahLst/>
            <a:cxnLst/>
            <a:rect l="l" t="t" r="r" b="b"/>
            <a:pathLst>
              <a:path w="2485688" h="2160477">
                <a:moveTo>
                  <a:pt x="0" y="0"/>
                </a:moveTo>
                <a:lnTo>
                  <a:pt x="2485688" y="0"/>
                </a:lnTo>
                <a:lnTo>
                  <a:pt x="2485688" y="2160477"/>
                </a:lnTo>
                <a:lnTo>
                  <a:pt x="0" y="2160477"/>
                </a:lnTo>
                <a:lnTo>
                  <a:pt x="0" y="0"/>
                </a:lnTo>
                <a:close/>
              </a:path>
            </a:pathLst>
          </a:custGeom>
          <a:blipFill>
            <a:blip r:embed="rId4">
              <a:extLst>
                <a:ext uri="{96DAC541-7B7A-43D3-8B79-37D633B846F1}">
                  <asvg:svgBlip xmlns:asvg="http://schemas.microsoft.com/office/drawing/2016/SVG/main" r:embed="rId14"/>
                </a:ext>
              </a:extLst>
            </a:blip>
            <a:stretch>
              <a:fillRect/>
            </a:stretch>
          </a:blipFill>
        </p:spPr>
        <p:txBody>
          <a:bodyPr/>
          <a:lstStyle/>
          <a:p>
            <a:endParaRPr lang="bg-BG"/>
          </a:p>
        </p:txBody>
      </p:sp>
      <p:sp>
        <p:nvSpPr>
          <p:cNvPr id="32" name="Freeform 32"/>
          <p:cNvSpPr/>
          <p:nvPr/>
        </p:nvSpPr>
        <p:spPr>
          <a:xfrm>
            <a:off x="8053230" y="4624509"/>
            <a:ext cx="2166796" cy="2166796"/>
          </a:xfrm>
          <a:custGeom>
            <a:avLst/>
            <a:gdLst/>
            <a:ahLst/>
            <a:cxnLst/>
            <a:rect l="l" t="t" r="r" b="b"/>
            <a:pathLst>
              <a:path w="2166796" h="2166796">
                <a:moveTo>
                  <a:pt x="0" y="0"/>
                </a:moveTo>
                <a:lnTo>
                  <a:pt x="2166796" y="0"/>
                </a:lnTo>
                <a:lnTo>
                  <a:pt x="2166796" y="2166796"/>
                </a:lnTo>
                <a:lnTo>
                  <a:pt x="0" y="21667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bg-BG"/>
          </a:p>
        </p:txBody>
      </p:sp>
      <p:sp>
        <p:nvSpPr>
          <p:cNvPr id="33" name="Freeform 33"/>
          <p:cNvSpPr/>
          <p:nvPr/>
        </p:nvSpPr>
        <p:spPr>
          <a:xfrm>
            <a:off x="5615400" y="4984211"/>
            <a:ext cx="1368161" cy="1368161"/>
          </a:xfrm>
          <a:custGeom>
            <a:avLst/>
            <a:gdLst/>
            <a:ahLst/>
            <a:cxnLst/>
            <a:rect l="l" t="t" r="r" b="b"/>
            <a:pathLst>
              <a:path w="1368161" h="1368161">
                <a:moveTo>
                  <a:pt x="0" y="0"/>
                </a:moveTo>
                <a:lnTo>
                  <a:pt x="1368161" y="0"/>
                </a:lnTo>
                <a:lnTo>
                  <a:pt x="1368161" y="1368160"/>
                </a:lnTo>
                <a:lnTo>
                  <a:pt x="0" y="1368160"/>
                </a:lnTo>
                <a:lnTo>
                  <a:pt x="0" y="0"/>
                </a:lnTo>
                <a:close/>
              </a:path>
            </a:pathLst>
          </a:custGeom>
          <a:blipFill>
            <a:blip r:embed="rId17"/>
            <a:stretch>
              <a:fillRect/>
            </a:stretch>
          </a:blipFill>
        </p:spPr>
        <p:txBody>
          <a:bodyPr/>
          <a:lstStyle/>
          <a:p>
            <a:endParaRPr lang="bg-BG"/>
          </a:p>
        </p:txBody>
      </p:sp>
      <p:sp>
        <p:nvSpPr>
          <p:cNvPr id="34" name="Freeform 34"/>
          <p:cNvSpPr/>
          <p:nvPr/>
        </p:nvSpPr>
        <p:spPr>
          <a:xfrm>
            <a:off x="6812560" y="3194164"/>
            <a:ext cx="1015069" cy="1015069"/>
          </a:xfrm>
          <a:custGeom>
            <a:avLst/>
            <a:gdLst/>
            <a:ahLst/>
            <a:cxnLst/>
            <a:rect l="l" t="t" r="r" b="b"/>
            <a:pathLst>
              <a:path w="1015069" h="1015069">
                <a:moveTo>
                  <a:pt x="0" y="0"/>
                </a:moveTo>
                <a:lnTo>
                  <a:pt x="1015069" y="0"/>
                </a:lnTo>
                <a:lnTo>
                  <a:pt x="1015069" y="1015068"/>
                </a:lnTo>
                <a:lnTo>
                  <a:pt x="0" y="101506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bg-BG"/>
          </a:p>
        </p:txBody>
      </p:sp>
      <p:sp>
        <p:nvSpPr>
          <p:cNvPr id="35" name="Freeform 35"/>
          <p:cNvSpPr/>
          <p:nvPr/>
        </p:nvSpPr>
        <p:spPr>
          <a:xfrm>
            <a:off x="6760418" y="7149705"/>
            <a:ext cx="1119352" cy="1119352"/>
          </a:xfrm>
          <a:custGeom>
            <a:avLst/>
            <a:gdLst/>
            <a:ahLst/>
            <a:cxnLst/>
            <a:rect l="l" t="t" r="r" b="b"/>
            <a:pathLst>
              <a:path w="1119352" h="1119352">
                <a:moveTo>
                  <a:pt x="0" y="0"/>
                </a:moveTo>
                <a:lnTo>
                  <a:pt x="1119352" y="0"/>
                </a:lnTo>
                <a:lnTo>
                  <a:pt x="1119352" y="1119352"/>
                </a:lnTo>
                <a:lnTo>
                  <a:pt x="0" y="111935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bg-BG"/>
          </a:p>
        </p:txBody>
      </p:sp>
      <p:sp>
        <p:nvSpPr>
          <p:cNvPr id="36" name="Freeform 36"/>
          <p:cNvSpPr/>
          <p:nvPr/>
        </p:nvSpPr>
        <p:spPr>
          <a:xfrm>
            <a:off x="10463053" y="7149705"/>
            <a:ext cx="1088611" cy="1064117"/>
          </a:xfrm>
          <a:custGeom>
            <a:avLst/>
            <a:gdLst/>
            <a:ahLst/>
            <a:cxnLst/>
            <a:rect l="l" t="t" r="r" b="b"/>
            <a:pathLst>
              <a:path w="1088611" h="1064117">
                <a:moveTo>
                  <a:pt x="0" y="0"/>
                </a:moveTo>
                <a:lnTo>
                  <a:pt x="1088611" y="0"/>
                </a:lnTo>
                <a:lnTo>
                  <a:pt x="1088611" y="1064117"/>
                </a:lnTo>
                <a:lnTo>
                  <a:pt x="0" y="106411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bg-BG"/>
          </a:p>
        </p:txBody>
      </p:sp>
      <p:sp>
        <p:nvSpPr>
          <p:cNvPr id="37" name="TextBox 37"/>
          <p:cNvSpPr txBox="1"/>
          <p:nvPr/>
        </p:nvSpPr>
        <p:spPr>
          <a:xfrm>
            <a:off x="5179332" y="1291966"/>
            <a:ext cx="7951230" cy="744220"/>
          </a:xfrm>
          <a:prstGeom prst="rect">
            <a:avLst/>
          </a:prstGeom>
        </p:spPr>
        <p:txBody>
          <a:bodyPr lIns="0" tIns="0" rIns="0" bIns="0" rtlCol="0" anchor="t">
            <a:spAutoFit/>
          </a:bodyPr>
          <a:lstStyle/>
          <a:p>
            <a:pPr algn="ctr">
              <a:lnSpc>
                <a:spcPts val="5404"/>
              </a:lnSpc>
            </a:pPr>
            <a:r>
              <a:rPr lang="en-US" sz="4699" spc="-140">
                <a:solidFill>
                  <a:srgbClr val="000000"/>
                </a:solidFill>
                <a:latin typeface="Poppins Bold"/>
              </a:rPr>
              <a:t>International relations</a:t>
            </a:r>
          </a:p>
        </p:txBody>
      </p:sp>
      <p:sp>
        <p:nvSpPr>
          <p:cNvPr id="38" name="TextBox 38"/>
          <p:cNvSpPr txBox="1"/>
          <p:nvPr/>
        </p:nvSpPr>
        <p:spPr>
          <a:xfrm>
            <a:off x="12232573" y="3433087"/>
            <a:ext cx="4843924" cy="387350"/>
          </a:xfrm>
          <a:prstGeom prst="rect">
            <a:avLst/>
          </a:prstGeom>
        </p:spPr>
        <p:txBody>
          <a:bodyPr lIns="0" tIns="0" rIns="0" bIns="0" rtlCol="0" anchor="t">
            <a:spAutoFit/>
          </a:bodyPr>
          <a:lstStyle/>
          <a:p>
            <a:pPr>
              <a:lnSpc>
                <a:spcPts val="2874"/>
              </a:lnSpc>
            </a:pPr>
            <a:r>
              <a:rPr lang="en-US" sz="2499">
                <a:solidFill>
                  <a:srgbClr val="000000"/>
                </a:solidFill>
                <a:latin typeface="Poppins Bold"/>
              </a:rPr>
              <a:t>Bilateral agreements</a:t>
            </a:r>
          </a:p>
        </p:txBody>
      </p:sp>
      <p:sp>
        <p:nvSpPr>
          <p:cNvPr id="39" name="TextBox 39"/>
          <p:cNvSpPr txBox="1"/>
          <p:nvPr/>
        </p:nvSpPr>
        <p:spPr>
          <a:xfrm>
            <a:off x="652041" y="3433087"/>
            <a:ext cx="5603904" cy="387350"/>
          </a:xfrm>
          <a:prstGeom prst="rect">
            <a:avLst/>
          </a:prstGeom>
        </p:spPr>
        <p:txBody>
          <a:bodyPr lIns="0" tIns="0" rIns="0" bIns="0" rtlCol="0" anchor="t">
            <a:spAutoFit/>
          </a:bodyPr>
          <a:lstStyle/>
          <a:p>
            <a:pPr algn="r">
              <a:lnSpc>
                <a:spcPts val="2874"/>
              </a:lnSpc>
            </a:pPr>
            <a:r>
              <a:rPr lang="en-US" sz="2499">
                <a:solidFill>
                  <a:srgbClr val="000000"/>
                </a:solidFill>
                <a:latin typeface="Poppins Bold"/>
              </a:rPr>
              <a:t>Strategy for internationalization </a:t>
            </a:r>
          </a:p>
        </p:txBody>
      </p:sp>
      <p:sp>
        <p:nvSpPr>
          <p:cNvPr id="40" name="TextBox 40"/>
          <p:cNvSpPr txBox="1"/>
          <p:nvPr/>
        </p:nvSpPr>
        <p:spPr>
          <a:xfrm>
            <a:off x="12106675" y="7450923"/>
            <a:ext cx="6562324" cy="1111250"/>
          </a:xfrm>
          <a:prstGeom prst="rect">
            <a:avLst/>
          </a:prstGeom>
        </p:spPr>
        <p:txBody>
          <a:bodyPr lIns="0" tIns="0" rIns="0" bIns="0" rtlCol="0" anchor="t">
            <a:spAutoFit/>
          </a:bodyPr>
          <a:lstStyle/>
          <a:p>
            <a:pPr>
              <a:lnSpc>
                <a:spcPts val="2874"/>
              </a:lnSpc>
            </a:pPr>
            <a:r>
              <a:rPr lang="en-US" sz="2499">
                <a:solidFill>
                  <a:srgbClr val="000000"/>
                </a:solidFill>
                <a:latin typeface="Poppins Bold"/>
              </a:rPr>
              <a:t>Foreign students at the three educational degrees</a:t>
            </a:r>
          </a:p>
          <a:p>
            <a:pPr>
              <a:lnSpc>
                <a:spcPts val="2874"/>
              </a:lnSpc>
            </a:pPr>
            <a:endParaRPr lang="en-US" sz="2499">
              <a:solidFill>
                <a:srgbClr val="000000"/>
              </a:solidFill>
              <a:latin typeface="Poppins Bold"/>
            </a:endParaRPr>
          </a:p>
        </p:txBody>
      </p:sp>
      <p:sp>
        <p:nvSpPr>
          <p:cNvPr id="41" name="TextBox 41"/>
          <p:cNvSpPr txBox="1"/>
          <p:nvPr/>
        </p:nvSpPr>
        <p:spPr>
          <a:xfrm>
            <a:off x="1028700" y="7450923"/>
            <a:ext cx="5152625" cy="749300"/>
          </a:xfrm>
          <a:prstGeom prst="rect">
            <a:avLst/>
          </a:prstGeom>
        </p:spPr>
        <p:txBody>
          <a:bodyPr lIns="0" tIns="0" rIns="0" bIns="0" rtlCol="0" anchor="t">
            <a:spAutoFit/>
          </a:bodyPr>
          <a:lstStyle/>
          <a:p>
            <a:pPr algn="r">
              <a:lnSpc>
                <a:spcPts val="2874"/>
              </a:lnSpc>
            </a:pPr>
            <a:r>
              <a:rPr lang="en-US" sz="2499">
                <a:solidFill>
                  <a:srgbClr val="000000"/>
                </a:solidFill>
                <a:latin typeface="Poppins Bold"/>
              </a:rPr>
              <a:t>Scientific projects</a:t>
            </a:r>
          </a:p>
          <a:p>
            <a:pPr algn="r">
              <a:lnSpc>
                <a:spcPts val="2874"/>
              </a:lnSpc>
            </a:pPr>
            <a:endParaRPr lang="en-US" sz="2499">
              <a:solidFill>
                <a:srgbClr val="000000"/>
              </a:solidFill>
              <a:latin typeface="Poppins Bold"/>
            </a:endParaRPr>
          </a:p>
        </p:txBody>
      </p:sp>
      <p:sp>
        <p:nvSpPr>
          <p:cNvPr id="42" name="TextBox 42"/>
          <p:cNvSpPr txBox="1"/>
          <p:nvPr/>
        </p:nvSpPr>
        <p:spPr>
          <a:xfrm>
            <a:off x="13119615" y="4974686"/>
            <a:ext cx="3830984" cy="387350"/>
          </a:xfrm>
          <a:prstGeom prst="rect">
            <a:avLst/>
          </a:prstGeom>
        </p:spPr>
        <p:txBody>
          <a:bodyPr lIns="0" tIns="0" rIns="0" bIns="0" rtlCol="0" anchor="t">
            <a:spAutoFit/>
          </a:bodyPr>
          <a:lstStyle/>
          <a:p>
            <a:pPr>
              <a:lnSpc>
                <a:spcPts val="2874"/>
              </a:lnSpc>
            </a:pPr>
            <a:r>
              <a:rPr lang="en-US" sz="2499">
                <a:solidFill>
                  <a:srgbClr val="000000"/>
                </a:solidFill>
                <a:latin typeface="Poppins Bold"/>
              </a:rPr>
              <a:t>International events</a:t>
            </a:r>
          </a:p>
        </p:txBody>
      </p:sp>
      <p:sp>
        <p:nvSpPr>
          <p:cNvPr id="43" name="TextBox 43"/>
          <p:cNvSpPr txBox="1"/>
          <p:nvPr/>
        </p:nvSpPr>
        <p:spPr>
          <a:xfrm>
            <a:off x="2211507" y="4974686"/>
            <a:ext cx="2956878" cy="387350"/>
          </a:xfrm>
          <a:prstGeom prst="rect">
            <a:avLst/>
          </a:prstGeom>
        </p:spPr>
        <p:txBody>
          <a:bodyPr lIns="0" tIns="0" rIns="0" bIns="0" rtlCol="0" anchor="t">
            <a:spAutoFit/>
          </a:bodyPr>
          <a:lstStyle/>
          <a:p>
            <a:pPr algn="r">
              <a:lnSpc>
                <a:spcPts val="2874"/>
              </a:lnSpc>
            </a:pPr>
            <a:r>
              <a:rPr lang="en-US" sz="2499">
                <a:solidFill>
                  <a:srgbClr val="000000"/>
                </a:solidFill>
                <a:latin typeface="Poppins Bold"/>
              </a:rPr>
              <a:t>ERASMUS+</a:t>
            </a:r>
          </a:p>
        </p:txBody>
      </p:sp>
      <p:sp>
        <p:nvSpPr>
          <p:cNvPr id="44" name="TextBox 44"/>
          <p:cNvSpPr txBox="1"/>
          <p:nvPr/>
        </p:nvSpPr>
        <p:spPr>
          <a:xfrm>
            <a:off x="13119615" y="5569020"/>
            <a:ext cx="4472351" cy="1450213"/>
          </a:xfrm>
          <a:prstGeom prst="rect">
            <a:avLst/>
          </a:prstGeom>
        </p:spPr>
        <p:txBody>
          <a:bodyPr lIns="0" tIns="0" rIns="0" bIns="0" rtlCol="0" anchor="t">
            <a:spAutoFit/>
          </a:bodyPr>
          <a:lstStyle/>
          <a:p>
            <a:pPr>
              <a:lnSpc>
                <a:spcPts val="2260"/>
              </a:lnSpc>
            </a:pPr>
            <a:r>
              <a:rPr lang="en-US" sz="1899">
                <a:solidFill>
                  <a:srgbClr val="000000"/>
                </a:solidFill>
                <a:latin typeface="Poppins"/>
              </a:rPr>
              <a:t>•International scientific and education events</a:t>
            </a:r>
          </a:p>
          <a:p>
            <a:pPr>
              <a:lnSpc>
                <a:spcPts val="2260"/>
              </a:lnSpc>
            </a:pPr>
            <a:r>
              <a:rPr lang="en-US" sz="1899">
                <a:solidFill>
                  <a:srgbClr val="000000"/>
                </a:solidFill>
                <a:latin typeface="Poppins"/>
              </a:rPr>
              <a:t>•International training and contest events</a:t>
            </a:r>
          </a:p>
          <a:p>
            <a:pPr>
              <a:lnSpc>
                <a:spcPts val="2260"/>
              </a:lnSpc>
            </a:pPr>
            <a:endParaRPr lang="en-US" sz="1899">
              <a:solidFill>
                <a:srgbClr val="000000"/>
              </a:solidFill>
              <a:latin typeface="Poppins"/>
            </a:endParaRPr>
          </a:p>
        </p:txBody>
      </p:sp>
      <p:sp>
        <p:nvSpPr>
          <p:cNvPr id="45" name="TextBox 45"/>
          <p:cNvSpPr txBox="1"/>
          <p:nvPr/>
        </p:nvSpPr>
        <p:spPr>
          <a:xfrm>
            <a:off x="1028700" y="5569020"/>
            <a:ext cx="4139685" cy="1164463"/>
          </a:xfrm>
          <a:prstGeom prst="rect">
            <a:avLst/>
          </a:prstGeom>
        </p:spPr>
        <p:txBody>
          <a:bodyPr lIns="0" tIns="0" rIns="0" bIns="0" rtlCol="0" anchor="t">
            <a:spAutoFit/>
          </a:bodyPr>
          <a:lstStyle/>
          <a:p>
            <a:pPr>
              <a:lnSpc>
                <a:spcPts val="2260"/>
              </a:lnSpc>
            </a:pPr>
            <a:r>
              <a:rPr lang="en-US" sz="1899">
                <a:solidFill>
                  <a:srgbClr val="000000"/>
                </a:solidFill>
                <a:latin typeface="Poppins"/>
              </a:rPr>
              <a:t>•Erasmus mobility exchanges of   students, tachers and staff</a:t>
            </a:r>
          </a:p>
          <a:p>
            <a:pPr>
              <a:lnSpc>
                <a:spcPts val="2260"/>
              </a:lnSpc>
            </a:pPr>
            <a:r>
              <a:rPr lang="en-US" sz="1899">
                <a:solidFill>
                  <a:srgbClr val="000000"/>
                </a:solidFill>
                <a:latin typeface="Poppins"/>
              </a:rPr>
              <a:t>•Erasmus+ partner projects </a:t>
            </a:r>
          </a:p>
          <a:p>
            <a:pPr>
              <a:lnSpc>
                <a:spcPts val="2260"/>
              </a:lnSpc>
            </a:pPr>
            <a:endParaRPr lang="en-US" sz="1899">
              <a:solidFill>
                <a:srgbClr val="000000"/>
              </a:solidFill>
              <a:latin typeface="Poppin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map of a sports field&#10;&#10;AI-generated content may be incorrect.">
            <a:extLst>
              <a:ext uri="{FF2B5EF4-FFF2-40B4-BE49-F238E27FC236}">
                <a16:creationId xmlns:a16="http://schemas.microsoft.com/office/drawing/2014/main" id="{A54032A2-5779-D47E-8EF4-635F334AB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3905" y="1212984"/>
            <a:ext cx="5962834" cy="8439333"/>
          </a:xfrm>
          <a:prstGeom prst="rect">
            <a:avLst/>
          </a:prstGeom>
          <a:ln>
            <a:noFill/>
          </a:ln>
          <a:effectLst>
            <a:softEdge rad="112500"/>
          </a:effectLst>
        </p:spPr>
      </p:pic>
      <p:grpSp>
        <p:nvGrpSpPr>
          <p:cNvPr id="2" name="Group 2"/>
          <p:cNvGrpSpPr/>
          <p:nvPr/>
        </p:nvGrpSpPr>
        <p:grpSpPr>
          <a:xfrm>
            <a:off x="-1522364" y="9912529"/>
            <a:ext cx="21354623" cy="2652117"/>
            <a:chOff x="0" y="0"/>
            <a:chExt cx="5624263" cy="698500"/>
          </a:xfrm>
        </p:grpSpPr>
        <p:sp>
          <p:nvSpPr>
            <p:cNvPr id="3" name="Freeform 3"/>
            <p:cNvSpPr/>
            <p:nvPr/>
          </p:nvSpPr>
          <p:spPr>
            <a:xfrm>
              <a:off x="0" y="0"/>
              <a:ext cx="5624263" cy="698500"/>
            </a:xfrm>
            <a:custGeom>
              <a:avLst/>
              <a:gdLst/>
              <a:ahLst/>
              <a:cxnLst/>
              <a:rect l="l" t="t" r="r" b="b"/>
              <a:pathLst>
                <a:path w="5624263" h="698500">
                  <a:moveTo>
                    <a:pt x="5624263" y="349250"/>
                  </a:moveTo>
                  <a:lnTo>
                    <a:pt x="5421063" y="698500"/>
                  </a:lnTo>
                  <a:lnTo>
                    <a:pt x="203200" y="698500"/>
                  </a:lnTo>
                  <a:lnTo>
                    <a:pt x="0" y="349250"/>
                  </a:lnTo>
                  <a:lnTo>
                    <a:pt x="203200" y="0"/>
                  </a:lnTo>
                  <a:lnTo>
                    <a:pt x="5421063" y="0"/>
                  </a:lnTo>
                  <a:lnTo>
                    <a:pt x="5624263" y="349250"/>
                  </a:lnTo>
                  <a:close/>
                </a:path>
              </a:pathLst>
            </a:custGeom>
            <a:solidFill>
              <a:srgbClr val="393939"/>
            </a:solidFill>
          </p:spPr>
          <p:txBody>
            <a:bodyPr/>
            <a:lstStyle/>
            <a:p>
              <a:endParaRPr lang="bg-BG"/>
            </a:p>
          </p:txBody>
        </p:sp>
        <p:sp>
          <p:nvSpPr>
            <p:cNvPr id="4" name="TextBox 4"/>
            <p:cNvSpPr txBox="1"/>
            <p:nvPr/>
          </p:nvSpPr>
          <p:spPr>
            <a:xfrm>
              <a:off x="114300" y="-57150"/>
              <a:ext cx="5395663" cy="7556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81160" y="9912529"/>
            <a:ext cx="11022791" cy="2652117"/>
            <a:chOff x="0" y="0"/>
            <a:chExt cx="2903122" cy="698500"/>
          </a:xfrm>
        </p:grpSpPr>
        <p:sp>
          <p:nvSpPr>
            <p:cNvPr id="6" name="Freeform 6"/>
            <p:cNvSpPr/>
            <p:nvPr/>
          </p:nvSpPr>
          <p:spPr>
            <a:xfrm>
              <a:off x="0" y="0"/>
              <a:ext cx="2903122" cy="698500"/>
            </a:xfrm>
            <a:custGeom>
              <a:avLst/>
              <a:gdLst/>
              <a:ahLst/>
              <a:cxnLst/>
              <a:rect l="l" t="t" r="r" b="b"/>
              <a:pathLst>
                <a:path w="2903122" h="698500">
                  <a:moveTo>
                    <a:pt x="2903122" y="349250"/>
                  </a:moveTo>
                  <a:lnTo>
                    <a:pt x="2699922" y="698500"/>
                  </a:lnTo>
                  <a:lnTo>
                    <a:pt x="203200" y="698500"/>
                  </a:lnTo>
                  <a:lnTo>
                    <a:pt x="0" y="349250"/>
                  </a:lnTo>
                  <a:lnTo>
                    <a:pt x="203200" y="0"/>
                  </a:lnTo>
                  <a:lnTo>
                    <a:pt x="2699922" y="0"/>
                  </a:lnTo>
                  <a:lnTo>
                    <a:pt x="2903122" y="349250"/>
                  </a:lnTo>
                  <a:close/>
                </a:path>
              </a:pathLst>
            </a:custGeom>
            <a:solidFill>
              <a:srgbClr val="239ED9"/>
            </a:solidFill>
          </p:spPr>
          <p:txBody>
            <a:bodyPr/>
            <a:lstStyle/>
            <a:p>
              <a:endParaRPr lang="bg-BG"/>
            </a:p>
          </p:txBody>
        </p:sp>
        <p:sp>
          <p:nvSpPr>
            <p:cNvPr id="7" name="TextBox 7"/>
            <p:cNvSpPr txBox="1"/>
            <p:nvPr/>
          </p:nvSpPr>
          <p:spPr>
            <a:xfrm>
              <a:off x="114300" y="-57150"/>
              <a:ext cx="2674522" cy="7556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363919" y="9912529"/>
            <a:ext cx="8400463" cy="2652117"/>
            <a:chOff x="0" y="0"/>
            <a:chExt cx="2212468" cy="698500"/>
          </a:xfrm>
        </p:grpSpPr>
        <p:sp>
          <p:nvSpPr>
            <p:cNvPr id="9" name="Freeform 9"/>
            <p:cNvSpPr/>
            <p:nvPr/>
          </p:nvSpPr>
          <p:spPr>
            <a:xfrm>
              <a:off x="0" y="0"/>
              <a:ext cx="2212468" cy="698500"/>
            </a:xfrm>
            <a:custGeom>
              <a:avLst/>
              <a:gdLst/>
              <a:ahLst/>
              <a:cxnLst/>
              <a:rect l="l" t="t" r="r" b="b"/>
              <a:pathLst>
                <a:path w="2212468" h="698500">
                  <a:moveTo>
                    <a:pt x="2212468" y="349250"/>
                  </a:moveTo>
                  <a:lnTo>
                    <a:pt x="2009268" y="698500"/>
                  </a:lnTo>
                  <a:lnTo>
                    <a:pt x="203200" y="698500"/>
                  </a:lnTo>
                  <a:lnTo>
                    <a:pt x="0" y="349250"/>
                  </a:lnTo>
                  <a:lnTo>
                    <a:pt x="203200" y="0"/>
                  </a:lnTo>
                  <a:lnTo>
                    <a:pt x="2009268" y="0"/>
                  </a:lnTo>
                  <a:lnTo>
                    <a:pt x="2212468" y="349250"/>
                  </a:lnTo>
                  <a:close/>
                </a:path>
              </a:pathLst>
            </a:custGeom>
            <a:solidFill>
              <a:srgbClr val="9BC0CA"/>
            </a:solidFill>
          </p:spPr>
          <p:txBody>
            <a:bodyPr/>
            <a:lstStyle/>
            <a:p>
              <a:endParaRPr lang="bg-BG"/>
            </a:p>
          </p:txBody>
        </p:sp>
        <p:sp>
          <p:nvSpPr>
            <p:cNvPr id="10" name="TextBox 10"/>
            <p:cNvSpPr txBox="1"/>
            <p:nvPr/>
          </p:nvSpPr>
          <p:spPr>
            <a:xfrm>
              <a:off x="114300" y="-57150"/>
              <a:ext cx="1983868" cy="7556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0107" y="-2653476"/>
            <a:ext cx="2795016"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bg-BG"/>
          </a:p>
        </p:txBody>
      </p:sp>
      <p:sp>
        <p:nvSpPr>
          <p:cNvPr id="13" name="Freeform 13"/>
          <p:cNvSpPr/>
          <p:nvPr/>
        </p:nvSpPr>
        <p:spPr>
          <a:xfrm flipH="1">
            <a:off x="15553091" y="-2653476"/>
            <a:ext cx="2795016" cy="4991100"/>
          </a:xfrm>
          <a:custGeom>
            <a:avLst/>
            <a:gdLst/>
            <a:ahLst/>
            <a:cxnLst/>
            <a:rect l="l" t="t" r="r" b="b"/>
            <a:pathLst>
              <a:path w="2795016" h="4991100">
                <a:moveTo>
                  <a:pt x="2795016" y="0"/>
                </a:moveTo>
                <a:lnTo>
                  <a:pt x="0" y="0"/>
                </a:lnTo>
                <a:lnTo>
                  <a:pt x="0" y="4991100"/>
                </a:lnTo>
                <a:lnTo>
                  <a:pt x="2795016" y="4991100"/>
                </a:lnTo>
                <a:lnTo>
                  <a:pt x="279501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bg-BG"/>
          </a:p>
        </p:txBody>
      </p:sp>
      <p:grpSp>
        <p:nvGrpSpPr>
          <p:cNvPr id="14" name="Group 14"/>
          <p:cNvGrpSpPr/>
          <p:nvPr/>
        </p:nvGrpSpPr>
        <p:grpSpPr>
          <a:xfrm>
            <a:off x="5270055" y="3429515"/>
            <a:ext cx="6869090" cy="5903124"/>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39ED9"/>
            </a:solidFill>
            <a:ln w="266700" cap="sq">
              <a:solidFill>
                <a:srgbClr val="393939"/>
              </a:solidFill>
              <a:prstDash val="solid"/>
              <a:miter/>
            </a:ln>
          </p:spPr>
          <p:txBody>
            <a:bodyPr/>
            <a:lstStyle/>
            <a:p>
              <a:endParaRPr lang="bg-BG"/>
            </a:p>
          </p:txBody>
        </p:sp>
        <p:sp>
          <p:nvSpPr>
            <p:cNvPr id="16" name="TextBox 16"/>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7" name="Group 17"/>
          <p:cNvGrpSpPr>
            <a:grpSpLocks noChangeAspect="1"/>
          </p:cNvGrpSpPr>
          <p:nvPr/>
        </p:nvGrpSpPr>
        <p:grpSpPr>
          <a:xfrm>
            <a:off x="5681024" y="3714077"/>
            <a:ext cx="6120512" cy="5334000"/>
            <a:chOff x="0" y="0"/>
            <a:chExt cx="4282440" cy="3708400"/>
          </a:xfrm>
        </p:grpSpPr>
        <p:sp>
          <p:nvSpPr>
            <p:cNvPr id="18" name="Freeform 1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30769" t="-2330" r="-24607"/>
              </a:stretch>
            </a:blipFill>
          </p:spPr>
          <p:txBody>
            <a:bodyPr/>
            <a:lstStyle/>
            <a:p>
              <a:endParaRPr lang="bg-BG"/>
            </a:p>
          </p:txBody>
        </p:sp>
      </p:grpSp>
      <p:sp>
        <p:nvSpPr>
          <p:cNvPr id="19" name="TextBox 19"/>
          <p:cNvSpPr txBox="1"/>
          <p:nvPr/>
        </p:nvSpPr>
        <p:spPr>
          <a:xfrm>
            <a:off x="1028700" y="1457325"/>
            <a:ext cx="6362700" cy="3686175"/>
          </a:xfrm>
          <a:prstGeom prst="rect">
            <a:avLst/>
          </a:prstGeom>
        </p:spPr>
        <p:txBody>
          <a:bodyPr wrap="square" lIns="0" tIns="0" rIns="0" bIns="0" rtlCol="0" anchor="t">
            <a:spAutoFit/>
          </a:bodyPr>
          <a:lstStyle/>
          <a:p>
            <a:pPr algn="just">
              <a:lnSpc>
                <a:spcPts val="2639"/>
              </a:lnSpc>
            </a:pPr>
            <a:r>
              <a:rPr lang="en-US" sz="2199" dirty="0">
                <a:solidFill>
                  <a:srgbClr val="000000"/>
                </a:solidFill>
                <a:latin typeface="Poppins"/>
              </a:rPr>
              <a:t>•The campus of the NSA consists of 3 study buildings and open training facilities</a:t>
            </a:r>
          </a:p>
          <a:p>
            <a:pPr algn="just">
              <a:lnSpc>
                <a:spcPts val="2639"/>
              </a:lnSpc>
            </a:pPr>
            <a:r>
              <a:rPr lang="en-US" sz="2199" dirty="0">
                <a:solidFill>
                  <a:srgbClr val="000000"/>
                </a:solidFill>
                <a:latin typeface="Poppins"/>
              </a:rPr>
              <a:t>•14 sports halls</a:t>
            </a:r>
          </a:p>
          <a:p>
            <a:pPr algn="just">
              <a:lnSpc>
                <a:spcPts val="2639"/>
              </a:lnSpc>
            </a:pPr>
            <a:r>
              <a:rPr lang="en-US" sz="2199" dirty="0">
                <a:solidFill>
                  <a:srgbClr val="000000"/>
                </a:solidFill>
                <a:latin typeface="Poppins"/>
              </a:rPr>
              <a:t>•5 stadiums with natural and artificial covering</a:t>
            </a:r>
          </a:p>
          <a:p>
            <a:pPr algn="just">
              <a:lnSpc>
                <a:spcPts val="2639"/>
              </a:lnSpc>
            </a:pPr>
            <a:r>
              <a:rPr lang="en-US" sz="2199" dirty="0">
                <a:solidFill>
                  <a:srgbClr val="000000"/>
                </a:solidFill>
                <a:latin typeface="Poppins"/>
              </a:rPr>
              <a:t>•3 track-and-fields stadiums</a:t>
            </a:r>
          </a:p>
          <a:p>
            <a:pPr algn="just">
              <a:lnSpc>
                <a:spcPts val="2639"/>
              </a:lnSpc>
            </a:pPr>
            <a:r>
              <a:rPr lang="en-US" sz="2199" dirty="0">
                <a:solidFill>
                  <a:srgbClr val="000000"/>
                </a:solidFill>
                <a:latin typeface="Poppins"/>
              </a:rPr>
              <a:t>•Indoor running track</a:t>
            </a:r>
          </a:p>
          <a:p>
            <a:pPr algn="just">
              <a:lnSpc>
                <a:spcPts val="2639"/>
              </a:lnSpc>
            </a:pPr>
            <a:r>
              <a:rPr lang="en-US" sz="2199" dirty="0">
                <a:solidFill>
                  <a:srgbClr val="000000"/>
                </a:solidFill>
                <a:latin typeface="Poppins"/>
              </a:rPr>
              <a:t>•Swimming pool</a:t>
            </a:r>
          </a:p>
          <a:p>
            <a:pPr algn="just">
              <a:lnSpc>
                <a:spcPts val="2639"/>
              </a:lnSpc>
            </a:pPr>
            <a:r>
              <a:rPr lang="en-US" sz="2199" dirty="0">
                <a:solidFill>
                  <a:srgbClr val="000000"/>
                </a:solidFill>
                <a:latin typeface="Poppins"/>
              </a:rPr>
              <a:t>•Multifunctional hall</a:t>
            </a:r>
          </a:p>
          <a:p>
            <a:pPr algn="just">
              <a:lnSpc>
                <a:spcPts val="2639"/>
              </a:lnSpc>
            </a:pPr>
            <a:r>
              <a:rPr lang="en-US" sz="2199" dirty="0">
                <a:solidFill>
                  <a:srgbClr val="000000"/>
                </a:solidFill>
                <a:latin typeface="Poppins"/>
              </a:rPr>
              <a:t>•Golf course etc.</a:t>
            </a:r>
          </a:p>
          <a:p>
            <a:pPr algn="just">
              <a:lnSpc>
                <a:spcPts val="2639"/>
              </a:lnSpc>
            </a:pPr>
            <a:endParaRPr lang="en-US" sz="2199" dirty="0">
              <a:solidFill>
                <a:srgbClr val="000000"/>
              </a:solidFill>
              <a:latin typeface="Poppins"/>
            </a:endParaRPr>
          </a:p>
        </p:txBody>
      </p:sp>
      <p:grpSp>
        <p:nvGrpSpPr>
          <p:cNvPr id="20" name="Group 20"/>
          <p:cNvGrpSpPr/>
          <p:nvPr/>
        </p:nvGrpSpPr>
        <p:grpSpPr>
          <a:xfrm>
            <a:off x="270624" y="5105400"/>
            <a:ext cx="5171824" cy="4237112"/>
            <a:chOff x="0" y="0"/>
            <a:chExt cx="7556848" cy="6494166"/>
          </a:xfrm>
        </p:grpSpPr>
        <p:grpSp>
          <p:nvGrpSpPr>
            <p:cNvPr id="21" name="Group 21"/>
            <p:cNvGrpSpPr/>
            <p:nvPr/>
          </p:nvGrpSpPr>
          <p:grpSpPr>
            <a:xfrm>
              <a:off x="0" y="0"/>
              <a:ext cx="7556848" cy="6494166"/>
              <a:chOff x="0" y="0"/>
              <a:chExt cx="812800" cy="698500"/>
            </a:xfrm>
          </p:grpSpPr>
          <p:sp>
            <p:nvSpPr>
              <p:cNvPr id="22" name="Freeform 2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39ED9"/>
              </a:solidFill>
              <a:ln w="266700" cap="sq">
                <a:solidFill>
                  <a:srgbClr val="393939"/>
                </a:solidFill>
                <a:prstDash val="solid"/>
                <a:miter/>
              </a:ln>
            </p:spPr>
            <p:txBody>
              <a:bodyPr/>
              <a:lstStyle/>
              <a:p>
                <a:endParaRPr lang="bg-BG"/>
              </a:p>
            </p:txBody>
          </p:sp>
          <p:sp>
            <p:nvSpPr>
              <p:cNvPr id="23" name="TextBox 23"/>
              <p:cNvSpPr txBox="1"/>
              <p:nvPr/>
            </p:nvSpPr>
            <p:spPr>
              <a:xfrm>
                <a:off x="114300" y="-57150"/>
                <a:ext cx="584200" cy="755650"/>
              </a:xfrm>
              <a:prstGeom prst="rect">
                <a:avLst/>
              </a:prstGeom>
            </p:spPr>
            <p:txBody>
              <a:bodyPr lIns="36806" tIns="36806" rIns="36806" bIns="36806" rtlCol="0" anchor="ctr"/>
              <a:lstStyle/>
              <a:p>
                <a:pPr algn="ctr">
                  <a:lnSpc>
                    <a:spcPts val="2659"/>
                  </a:lnSpc>
                </a:pPr>
                <a:endParaRPr/>
              </a:p>
            </p:txBody>
          </p:sp>
        </p:grpSp>
        <p:grpSp>
          <p:nvGrpSpPr>
            <p:cNvPr id="24" name="Group 24"/>
            <p:cNvGrpSpPr>
              <a:grpSpLocks noChangeAspect="1"/>
            </p:cNvGrpSpPr>
            <p:nvPr/>
          </p:nvGrpSpPr>
          <p:grpSpPr>
            <a:xfrm>
              <a:off x="467769" y="476899"/>
              <a:ext cx="6637267" cy="5556234"/>
              <a:chOff x="-118931" y="-36977"/>
              <a:chExt cx="4531196" cy="3793185"/>
            </a:xfrm>
          </p:grpSpPr>
          <p:sp>
            <p:nvSpPr>
              <p:cNvPr id="25" name="Freeform 25"/>
              <p:cNvSpPr/>
              <p:nvPr/>
            </p:nvSpPr>
            <p:spPr>
              <a:xfrm>
                <a:off x="-118931" y="-36977"/>
                <a:ext cx="4531196" cy="3793185"/>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l="-24431" t="-5876" r="-23496"/>
                </a:stretch>
              </a:blipFill>
            </p:spPr>
            <p:txBody>
              <a:bodyPr/>
              <a:lstStyle/>
              <a:p>
                <a:endParaRPr lang="bg-BG"/>
              </a:p>
            </p:txBody>
          </p:sp>
        </p:grpSp>
      </p:grpSp>
      <p:sp>
        <p:nvSpPr>
          <p:cNvPr id="26" name="TextBox 26"/>
          <p:cNvSpPr txBox="1"/>
          <p:nvPr/>
        </p:nvSpPr>
        <p:spPr>
          <a:xfrm>
            <a:off x="3700560" y="310084"/>
            <a:ext cx="10008080" cy="692497"/>
          </a:xfrm>
          <a:prstGeom prst="rect">
            <a:avLst/>
          </a:prstGeom>
        </p:spPr>
        <p:txBody>
          <a:bodyPr wrap="square" lIns="0" tIns="0" rIns="0" bIns="0" rtlCol="0" anchor="t">
            <a:spAutoFit/>
          </a:bodyPr>
          <a:lstStyle/>
          <a:p>
            <a:pPr algn="ctr">
              <a:lnSpc>
                <a:spcPts val="5404"/>
              </a:lnSpc>
            </a:pPr>
            <a:r>
              <a:rPr lang="en-US" sz="4699" spc="-140" dirty="0">
                <a:solidFill>
                  <a:srgbClr val="000000"/>
                </a:solidFill>
                <a:latin typeface="Poppins Bold"/>
              </a:rPr>
              <a:t>Training Centers And Facilities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2364" y="9912529"/>
            <a:ext cx="21354623" cy="2652117"/>
            <a:chOff x="0" y="0"/>
            <a:chExt cx="5624263" cy="698500"/>
          </a:xfrm>
        </p:grpSpPr>
        <p:sp>
          <p:nvSpPr>
            <p:cNvPr id="3" name="Freeform 3"/>
            <p:cNvSpPr/>
            <p:nvPr/>
          </p:nvSpPr>
          <p:spPr>
            <a:xfrm>
              <a:off x="0" y="0"/>
              <a:ext cx="5624263" cy="698500"/>
            </a:xfrm>
            <a:custGeom>
              <a:avLst/>
              <a:gdLst/>
              <a:ahLst/>
              <a:cxnLst/>
              <a:rect l="l" t="t" r="r" b="b"/>
              <a:pathLst>
                <a:path w="5624263" h="698500">
                  <a:moveTo>
                    <a:pt x="5624263" y="349250"/>
                  </a:moveTo>
                  <a:lnTo>
                    <a:pt x="5421063" y="698500"/>
                  </a:lnTo>
                  <a:lnTo>
                    <a:pt x="203200" y="698500"/>
                  </a:lnTo>
                  <a:lnTo>
                    <a:pt x="0" y="349250"/>
                  </a:lnTo>
                  <a:lnTo>
                    <a:pt x="203200" y="0"/>
                  </a:lnTo>
                  <a:lnTo>
                    <a:pt x="5421063" y="0"/>
                  </a:lnTo>
                  <a:lnTo>
                    <a:pt x="5624263" y="349250"/>
                  </a:lnTo>
                  <a:close/>
                </a:path>
              </a:pathLst>
            </a:custGeom>
            <a:solidFill>
              <a:srgbClr val="393939"/>
            </a:solidFill>
          </p:spPr>
          <p:txBody>
            <a:bodyPr/>
            <a:lstStyle/>
            <a:p>
              <a:endParaRPr lang="bg-BG"/>
            </a:p>
          </p:txBody>
        </p:sp>
        <p:sp>
          <p:nvSpPr>
            <p:cNvPr id="4" name="TextBox 4"/>
            <p:cNvSpPr txBox="1"/>
            <p:nvPr/>
          </p:nvSpPr>
          <p:spPr>
            <a:xfrm>
              <a:off x="114300" y="-57150"/>
              <a:ext cx="5395663" cy="7556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81160" y="9912529"/>
            <a:ext cx="11022791" cy="2652117"/>
            <a:chOff x="0" y="0"/>
            <a:chExt cx="2903122" cy="698500"/>
          </a:xfrm>
        </p:grpSpPr>
        <p:sp>
          <p:nvSpPr>
            <p:cNvPr id="6" name="Freeform 6"/>
            <p:cNvSpPr/>
            <p:nvPr/>
          </p:nvSpPr>
          <p:spPr>
            <a:xfrm>
              <a:off x="0" y="0"/>
              <a:ext cx="2903122" cy="698500"/>
            </a:xfrm>
            <a:custGeom>
              <a:avLst/>
              <a:gdLst/>
              <a:ahLst/>
              <a:cxnLst/>
              <a:rect l="l" t="t" r="r" b="b"/>
              <a:pathLst>
                <a:path w="2903122" h="698500">
                  <a:moveTo>
                    <a:pt x="2903122" y="349250"/>
                  </a:moveTo>
                  <a:lnTo>
                    <a:pt x="2699922" y="698500"/>
                  </a:lnTo>
                  <a:lnTo>
                    <a:pt x="203200" y="698500"/>
                  </a:lnTo>
                  <a:lnTo>
                    <a:pt x="0" y="349250"/>
                  </a:lnTo>
                  <a:lnTo>
                    <a:pt x="203200" y="0"/>
                  </a:lnTo>
                  <a:lnTo>
                    <a:pt x="2699922" y="0"/>
                  </a:lnTo>
                  <a:lnTo>
                    <a:pt x="2903122" y="349250"/>
                  </a:lnTo>
                  <a:close/>
                </a:path>
              </a:pathLst>
            </a:custGeom>
            <a:solidFill>
              <a:srgbClr val="239ED9"/>
            </a:solidFill>
          </p:spPr>
          <p:txBody>
            <a:bodyPr/>
            <a:lstStyle/>
            <a:p>
              <a:endParaRPr lang="bg-BG"/>
            </a:p>
          </p:txBody>
        </p:sp>
        <p:sp>
          <p:nvSpPr>
            <p:cNvPr id="7" name="TextBox 7"/>
            <p:cNvSpPr txBox="1"/>
            <p:nvPr/>
          </p:nvSpPr>
          <p:spPr>
            <a:xfrm>
              <a:off x="114300" y="-57150"/>
              <a:ext cx="2674522" cy="7556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363919" y="9912529"/>
            <a:ext cx="8400463" cy="2652117"/>
            <a:chOff x="0" y="0"/>
            <a:chExt cx="2212468" cy="698500"/>
          </a:xfrm>
        </p:grpSpPr>
        <p:sp>
          <p:nvSpPr>
            <p:cNvPr id="9" name="Freeform 9"/>
            <p:cNvSpPr/>
            <p:nvPr/>
          </p:nvSpPr>
          <p:spPr>
            <a:xfrm>
              <a:off x="0" y="0"/>
              <a:ext cx="2212468" cy="698500"/>
            </a:xfrm>
            <a:custGeom>
              <a:avLst/>
              <a:gdLst/>
              <a:ahLst/>
              <a:cxnLst/>
              <a:rect l="l" t="t" r="r" b="b"/>
              <a:pathLst>
                <a:path w="2212468" h="698500">
                  <a:moveTo>
                    <a:pt x="2212468" y="349250"/>
                  </a:moveTo>
                  <a:lnTo>
                    <a:pt x="2009268" y="698500"/>
                  </a:lnTo>
                  <a:lnTo>
                    <a:pt x="203200" y="698500"/>
                  </a:lnTo>
                  <a:lnTo>
                    <a:pt x="0" y="349250"/>
                  </a:lnTo>
                  <a:lnTo>
                    <a:pt x="203200" y="0"/>
                  </a:lnTo>
                  <a:lnTo>
                    <a:pt x="2009268" y="0"/>
                  </a:lnTo>
                  <a:lnTo>
                    <a:pt x="2212468" y="349250"/>
                  </a:lnTo>
                  <a:close/>
                </a:path>
              </a:pathLst>
            </a:custGeom>
            <a:solidFill>
              <a:srgbClr val="9BC0CA"/>
            </a:solidFill>
          </p:spPr>
          <p:txBody>
            <a:bodyPr/>
            <a:lstStyle/>
            <a:p>
              <a:endParaRPr lang="bg-BG"/>
            </a:p>
          </p:txBody>
        </p:sp>
        <p:sp>
          <p:nvSpPr>
            <p:cNvPr id="10" name="TextBox 10"/>
            <p:cNvSpPr txBox="1"/>
            <p:nvPr/>
          </p:nvSpPr>
          <p:spPr>
            <a:xfrm>
              <a:off x="114300" y="-57150"/>
              <a:ext cx="1983868" cy="7556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0107" y="-2653476"/>
            <a:ext cx="2795016" cy="4991100"/>
          </a:xfrm>
          <a:custGeom>
            <a:avLst/>
            <a:gdLst/>
            <a:ahLst/>
            <a:cxnLst/>
            <a:rect l="l" t="t" r="r" b="b"/>
            <a:pathLst>
              <a:path w="2795016" h="4991100">
                <a:moveTo>
                  <a:pt x="0" y="0"/>
                </a:moveTo>
                <a:lnTo>
                  <a:pt x="2795016" y="0"/>
                </a:lnTo>
                <a:lnTo>
                  <a:pt x="2795016" y="4991100"/>
                </a:lnTo>
                <a:lnTo>
                  <a:pt x="0" y="4991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2" name="Freeform 12"/>
          <p:cNvSpPr/>
          <p:nvPr/>
        </p:nvSpPr>
        <p:spPr>
          <a:xfrm flipH="1">
            <a:off x="15553091" y="-2653476"/>
            <a:ext cx="2795016" cy="4991100"/>
          </a:xfrm>
          <a:custGeom>
            <a:avLst/>
            <a:gdLst/>
            <a:ahLst/>
            <a:cxnLst/>
            <a:rect l="l" t="t" r="r" b="b"/>
            <a:pathLst>
              <a:path w="2795016" h="4991100">
                <a:moveTo>
                  <a:pt x="2795016" y="0"/>
                </a:moveTo>
                <a:lnTo>
                  <a:pt x="0" y="0"/>
                </a:lnTo>
                <a:lnTo>
                  <a:pt x="0" y="4991100"/>
                </a:lnTo>
                <a:lnTo>
                  <a:pt x="2795016" y="4991100"/>
                </a:lnTo>
                <a:lnTo>
                  <a:pt x="279501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bg-BG"/>
          </a:p>
        </p:txBody>
      </p:sp>
      <p:sp>
        <p:nvSpPr>
          <p:cNvPr id="16" name="TextBox 16"/>
          <p:cNvSpPr txBox="1"/>
          <p:nvPr/>
        </p:nvSpPr>
        <p:spPr>
          <a:xfrm>
            <a:off x="4188670" y="638809"/>
            <a:ext cx="9731315" cy="692497"/>
          </a:xfrm>
          <a:prstGeom prst="rect">
            <a:avLst/>
          </a:prstGeom>
        </p:spPr>
        <p:txBody>
          <a:bodyPr wrap="square" lIns="0" tIns="0" rIns="0" bIns="0" rtlCol="0" anchor="t">
            <a:spAutoFit/>
          </a:bodyPr>
          <a:lstStyle/>
          <a:p>
            <a:pPr algn="ctr">
              <a:lnSpc>
                <a:spcPts val="5404"/>
              </a:lnSpc>
            </a:pPr>
            <a:r>
              <a:rPr lang="en-US" sz="4800" spc="-140" dirty="0">
                <a:solidFill>
                  <a:srgbClr val="000000"/>
                </a:solidFill>
                <a:latin typeface="Poppins Bold"/>
              </a:rPr>
              <a:t>Training Centers And Facilities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676</Words>
  <Application>Microsoft Office PowerPoint</Application>
  <PresentationFormat>Custom</PresentationFormat>
  <Paragraphs>88</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Poppins Semi-Bold</vt:lpstr>
      <vt:lpstr>Poppins Bold</vt:lpstr>
      <vt:lpstr>Calibri</vt:lpstr>
      <vt:lpstr>Arial</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Profile</dc:title>
  <cp:lastModifiedBy>Miroslava Koliandova</cp:lastModifiedBy>
  <cp:revision>5</cp:revision>
  <dcterms:created xsi:type="dcterms:W3CDTF">2006-08-16T00:00:00Z</dcterms:created>
  <dcterms:modified xsi:type="dcterms:W3CDTF">2025-08-26T08:23:51Z</dcterms:modified>
  <dc:identifier>DAFxCqOwhnA</dc:identifier>
</cp:coreProperties>
</file>